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303" r:id="rId2"/>
    <p:sldId id="311" r:id="rId3"/>
    <p:sldId id="312" r:id="rId4"/>
    <p:sldId id="313" r:id="rId5"/>
    <p:sldId id="334" r:id="rId6"/>
    <p:sldId id="314" r:id="rId7"/>
    <p:sldId id="335" r:id="rId8"/>
    <p:sldId id="337" r:id="rId9"/>
    <p:sldId id="336" r:id="rId10"/>
    <p:sldId id="338" r:id="rId11"/>
    <p:sldId id="339" r:id="rId12"/>
    <p:sldId id="316" r:id="rId13"/>
    <p:sldId id="318" r:id="rId14"/>
    <p:sldId id="319" r:id="rId15"/>
    <p:sldId id="320" r:id="rId16"/>
    <p:sldId id="322" r:id="rId17"/>
    <p:sldId id="342" r:id="rId18"/>
    <p:sldId id="341" r:id="rId19"/>
    <p:sldId id="343" r:id="rId20"/>
    <p:sldId id="347" r:id="rId21"/>
    <p:sldId id="346" r:id="rId22"/>
    <p:sldId id="345" r:id="rId23"/>
    <p:sldId id="344" r:id="rId24"/>
    <p:sldId id="348" r:id="rId25"/>
    <p:sldId id="349" r:id="rId26"/>
    <p:sldId id="351" r:id="rId27"/>
    <p:sldId id="333" r:id="rId28"/>
    <p:sldId id="321" r:id="rId29"/>
    <p:sldId id="352" r:id="rId30"/>
    <p:sldId id="357" r:id="rId31"/>
    <p:sldId id="358" r:id="rId32"/>
    <p:sldId id="360" r:id="rId33"/>
    <p:sldId id="359" r:id="rId34"/>
    <p:sldId id="361" r:id="rId35"/>
    <p:sldId id="363" r:id="rId36"/>
    <p:sldId id="364" r:id="rId37"/>
    <p:sldId id="353" r:id="rId38"/>
    <p:sldId id="365" r:id="rId39"/>
    <p:sldId id="370" r:id="rId40"/>
    <p:sldId id="369" r:id="rId41"/>
    <p:sldId id="368" r:id="rId42"/>
    <p:sldId id="366" r:id="rId43"/>
    <p:sldId id="332" r:id="rId44"/>
    <p:sldId id="371" r:id="rId45"/>
    <p:sldId id="330" r:id="rId46"/>
    <p:sldId id="372" r:id="rId47"/>
    <p:sldId id="329" r:id="rId48"/>
    <p:sldId id="373" r:id="rId49"/>
    <p:sldId id="374" r:id="rId50"/>
    <p:sldId id="375" r:id="rId51"/>
    <p:sldId id="376" r:id="rId52"/>
    <p:sldId id="377" r:id="rId53"/>
    <p:sldId id="378" r:id="rId54"/>
    <p:sldId id="379" r:id="rId55"/>
    <p:sldId id="390" r:id="rId56"/>
    <p:sldId id="380" r:id="rId57"/>
    <p:sldId id="381" r:id="rId58"/>
    <p:sldId id="328" r:id="rId59"/>
    <p:sldId id="382" r:id="rId60"/>
    <p:sldId id="327" r:id="rId61"/>
    <p:sldId id="325" r:id="rId62"/>
    <p:sldId id="384" r:id="rId63"/>
    <p:sldId id="385" r:id="rId64"/>
    <p:sldId id="386" r:id="rId65"/>
    <p:sldId id="387" r:id="rId66"/>
    <p:sldId id="388" r:id="rId67"/>
    <p:sldId id="324" r:id="rId68"/>
    <p:sldId id="310" r:id="rId69"/>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6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2"/>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3"/>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9"/>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tr-TR" smtClean="0"/>
              <a:t>Asıl başlık stili için tıklatın</a:t>
            </a:r>
            <a:endParaRPr lang="en-US" dirty="0"/>
          </a:p>
        </p:txBody>
      </p:sp>
      <p:sp>
        <p:nvSpPr>
          <p:cNvPr id="12" name="Date Placeholder 3"/>
          <p:cNvSpPr>
            <a:spLocks noGrp="1"/>
          </p:cNvSpPr>
          <p:nvPr>
            <p:ph type="dt" sz="half" idx="10"/>
          </p:nvPr>
        </p:nvSpPr>
        <p:spPr/>
        <p:txBody>
          <a:bodyPr/>
          <a:lstStyle>
            <a:lvl1pPr>
              <a:defRPr/>
            </a:lvl1pPr>
          </a:lstStyle>
          <a:p>
            <a:pPr>
              <a:defRPr/>
            </a:pPr>
            <a:fld id="{0F12BD02-E3A4-4EDA-BC02-847FB351DF53}" type="datetimeFigureOut">
              <a:rPr lang="tr-TR"/>
              <a:pPr>
                <a:defRPr/>
              </a:pPr>
              <a:t>14.06.2019</a:t>
            </a:fld>
            <a:endParaRPr lang="tr-TR"/>
          </a:p>
        </p:txBody>
      </p:sp>
      <p:sp>
        <p:nvSpPr>
          <p:cNvPr id="13" name="Footer Placeholder 4"/>
          <p:cNvSpPr>
            <a:spLocks noGrp="1"/>
          </p:cNvSpPr>
          <p:nvPr>
            <p:ph type="ftr" sz="quarter" idx="11"/>
          </p:nvPr>
        </p:nvSpPr>
        <p:spPr/>
        <p:txBody>
          <a:bodyPr/>
          <a:lstStyle>
            <a:lvl1pPr>
              <a:defRPr/>
            </a:lvl1pPr>
          </a:lstStyle>
          <a:p>
            <a:pPr>
              <a:defRPr/>
            </a:pPr>
            <a:endParaRPr lang="tr-TR"/>
          </a:p>
        </p:txBody>
      </p:sp>
      <p:sp>
        <p:nvSpPr>
          <p:cNvPr id="14" name="Slide Number Placeholder 5"/>
          <p:cNvSpPr>
            <a:spLocks noGrp="1"/>
          </p:cNvSpPr>
          <p:nvPr>
            <p:ph type="sldNum" sz="quarter" idx="12"/>
          </p:nvPr>
        </p:nvSpPr>
        <p:spPr>
          <a:xfrm>
            <a:off x="7786688" y="4625975"/>
            <a:ext cx="762000" cy="457200"/>
          </a:xfrm>
        </p:spPr>
        <p:txBody>
          <a:bodyPr/>
          <a:lstStyle>
            <a:lvl1pPr algn="ctr">
              <a:defRPr sz="2800" smtClean="0">
                <a:solidFill>
                  <a:schemeClr val="accent1">
                    <a:lumMod val="50000"/>
                  </a:schemeClr>
                </a:solidFill>
              </a:defRPr>
            </a:lvl1pPr>
          </a:lstStyle>
          <a:p>
            <a:pPr>
              <a:defRPr/>
            </a:pPr>
            <a:fld id="{3A90E31F-E4B6-4967-8937-4D3CFB11881E}" type="slidenum">
              <a:rPr lang="tr-TR"/>
              <a:pPr>
                <a:defRPr/>
              </a:pPr>
              <a:t>‹#›</a:t>
            </a:fld>
            <a:endParaRPr lang="tr-TR"/>
          </a:p>
        </p:txBody>
      </p:sp>
    </p:spTree>
    <p:extLst>
      <p:ext uri="{BB962C8B-B14F-4D97-AF65-F5344CB8AC3E}">
        <p14:creationId xmlns:p14="http://schemas.microsoft.com/office/powerpoint/2010/main" val="3293229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pPr>
              <a:defRPr/>
            </a:pPr>
            <a:fld id="{18634079-48E4-4576-B267-E87ACCC7BB63}" type="datetimeFigureOut">
              <a:rPr lang="tr-TR"/>
              <a:pPr>
                <a:defRPr/>
              </a:pPr>
              <a:t>14.06.2019</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11B63E0E-9838-49C0-A1D6-7C0CE8ECE59E}" type="slidenum">
              <a:rPr lang="tr-TR"/>
              <a:pPr>
                <a:defRPr/>
              </a:pPr>
              <a:t>‹#›</a:t>
            </a:fld>
            <a:endParaRPr lang="tr-TR"/>
          </a:p>
        </p:txBody>
      </p:sp>
    </p:spTree>
    <p:extLst>
      <p:ext uri="{BB962C8B-B14F-4D97-AF65-F5344CB8AC3E}">
        <p14:creationId xmlns:p14="http://schemas.microsoft.com/office/powerpoint/2010/main" val="395143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4" name="Rectangle 6"/>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Date Placeholder 3"/>
          <p:cNvSpPr>
            <a:spLocks noGrp="1"/>
          </p:cNvSpPr>
          <p:nvPr>
            <p:ph type="dt" sz="half" idx="10"/>
          </p:nvPr>
        </p:nvSpPr>
        <p:spPr/>
        <p:txBody>
          <a:bodyPr/>
          <a:lstStyle>
            <a:lvl1pPr>
              <a:defRPr/>
            </a:lvl1pPr>
          </a:lstStyle>
          <a:p>
            <a:pPr>
              <a:defRPr/>
            </a:pPr>
            <a:fld id="{5C29EE97-1C84-41B5-9BF4-0E1456BD7686}" type="datetimeFigureOut">
              <a:rPr lang="tr-TR"/>
              <a:pPr>
                <a:defRPr/>
              </a:pPr>
              <a:t>14.06.2019</a:t>
            </a:fld>
            <a:endParaRPr lang="tr-TR"/>
          </a:p>
        </p:txBody>
      </p:sp>
      <p:sp>
        <p:nvSpPr>
          <p:cNvPr id="7" name="Footer Placeholder 4"/>
          <p:cNvSpPr>
            <a:spLocks noGrp="1"/>
          </p:cNvSpPr>
          <p:nvPr>
            <p:ph type="ftr" sz="quarter" idx="11"/>
          </p:nvPr>
        </p:nvSpPr>
        <p:spPr/>
        <p:txBody>
          <a:bodyPr/>
          <a:lstStyle>
            <a:lvl1pPr>
              <a:defRPr/>
            </a:lvl1pPr>
          </a:lstStyle>
          <a:p>
            <a:pPr>
              <a:defRPr/>
            </a:pPr>
            <a:endParaRPr lang="tr-TR"/>
          </a:p>
        </p:txBody>
      </p:sp>
      <p:sp>
        <p:nvSpPr>
          <p:cNvPr id="8" name="Slide Number Placeholder 5"/>
          <p:cNvSpPr>
            <a:spLocks noGrp="1"/>
          </p:cNvSpPr>
          <p:nvPr>
            <p:ph type="sldNum" sz="quarter" idx="12"/>
          </p:nvPr>
        </p:nvSpPr>
        <p:spPr/>
        <p:txBody>
          <a:bodyPr/>
          <a:lstStyle>
            <a:lvl1pPr>
              <a:defRPr/>
            </a:lvl1pPr>
          </a:lstStyle>
          <a:p>
            <a:pPr>
              <a:defRPr/>
            </a:pPr>
            <a:fld id="{44F4DC0A-164C-4E67-BF2E-BCB71D7EEF57}" type="slidenum">
              <a:rPr lang="tr-TR"/>
              <a:pPr>
                <a:defRPr/>
              </a:pPr>
              <a:t>‹#›</a:t>
            </a:fld>
            <a:endParaRPr lang="tr-TR"/>
          </a:p>
        </p:txBody>
      </p:sp>
    </p:spTree>
    <p:extLst>
      <p:ext uri="{BB962C8B-B14F-4D97-AF65-F5344CB8AC3E}">
        <p14:creationId xmlns:p14="http://schemas.microsoft.com/office/powerpoint/2010/main" val="4251111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pPr>
              <a:defRPr/>
            </a:pPr>
            <a:fld id="{6C920E6E-DA5C-44E9-8977-628D7D20EDE8}" type="datetimeFigureOut">
              <a:rPr lang="tr-TR"/>
              <a:pPr>
                <a:defRPr/>
              </a:pPr>
              <a:t>14.06.2019</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BB8F0959-8DA1-4726-A04F-5A3DBF4122A6}" type="slidenum">
              <a:rPr lang="tr-TR"/>
              <a:pPr>
                <a:defRPr/>
              </a:pPr>
              <a:t>‹#›</a:t>
            </a:fld>
            <a:endParaRPr lang="tr-TR"/>
          </a:p>
        </p:txBody>
      </p:sp>
    </p:spTree>
    <p:extLst>
      <p:ext uri="{BB962C8B-B14F-4D97-AF65-F5344CB8AC3E}">
        <p14:creationId xmlns:p14="http://schemas.microsoft.com/office/powerpoint/2010/main" val="3255631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5"/>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4"/>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3"/>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0" name="Date Placeholder 3"/>
          <p:cNvSpPr>
            <a:spLocks noGrp="1"/>
          </p:cNvSpPr>
          <p:nvPr>
            <p:ph type="dt" sz="half" idx="10"/>
          </p:nvPr>
        </p:nvSpPr>
        <p:spPr/>
        <p:txBody>
          <a:bodyPr/>
          <a:lstStyle>
            <a:lvl1pPr>
              <a:defRPr/>
            </a:lvl1pPr>
          </a:lstStyle>
          <a:p>
            <a:pPr>
              <a:defRPr/>
            </a:pPr>
            <a:fld id="{C39370B7-486D-412B-8257-801C73AF038E}" type="datetimeFigureOut">
              <a:rPr lang="tr-TR"/>
              <a:pPr>
                <a:defRPr/>
              </a:pPr>
              <a:t>14.06.2019</a:t>
            </a:fld>
            <a:endParaRPr lang="tr-TR"/>
          </a:p>
        </p:txBody>
      </p:sp>
      <p:sp>
        <p:nvSpPr>
          <p:cNvPr id="11" name="Footer Placeholder 4"/>
          <p:cNvSpPr>
            <a:spLocks noGrp="1"/>
          </p:cNvSpPr>
          <p:nvPr>
            <p:ph type="ftr" sz="quarter" idx="11"/>
          </p:nvPr>
        </p:nvSpPr>
        <p:spPr/>
        <p:txBody>
          <a:bodyPr/>
          <a:lstStyle>
            <a:lvl1pPr>
              <a:defRPr/>
            </a:lvl1pPr>
          </a:lstStyle>
          <a:p>
            <a:pPr>
              <a:defRPr/>
            </a:pPr>
            <a:endParaRPr lang="tr-TR"/>
          </a:p>
        </p:txBody>
      </p:sp>
      <p:sp>
        <p:nvSpPr>
          <p:cNvPr id="12" name="Slide Number Placeholder 5"/>
          <p:cNvSpPr>
            <a:spLocks noGrp="1"/>
          </p:cNvSpPr>
          <p:nvPr>
            <p:ph type="sldNum" sz="quarter" idx="12"/>
          </p:nvPr>
        </p:nvSpPr>
        <p:spPr/>
        <p:txBody>
          <a:bodyPr/>
          <a:lstStyle>
            <a:lvl1pPr>
              <a:defRPr/>
            </a:lvl1pPr>
          </a:lstStyle>
          <a:p>
            <a:pPr>
              <a:defRPr/>
            </a:pPr>
            <a:fld id="{882BCA51-2F70-4F62-B3A1-1D2F8B7A278E}" type="slidenum">
              <a:rPr lang="tr-TR"/>
              <a:pPr>
                <a:defRPr/>
              </a:pPr>
              <a:t>‹#›</a:t>
            </a:fld>
            <a:endParaRPr lang="tr-TR"/>
          </a:p>
        </p:txBody>
      </p:sp>
    </p:spTree>
    <p:extLst>
      <p:ext uri="{BB962C8B-B14F-4D97-AF65-F5344CB8AC3E}">
        <p14:creationId xmlns:p14="http://schemas.microsoft.com/office/powerpoint/2010/main" val="1313604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fld id="{8D36AAC4-C494-4E3C-8A04-12A35E75527D}" type="datetimeFigureOut">
              <a:rPr lang="tr-TR"/>
              <a:pPr>
                <a:defRPr/>
              </a:pPr>
              <a:t>14.06.2019</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E9C08B04-CA7D-4CC2-BB0F-6F9F8ADED39F}" type="slidenum">
              <a:rPr lang="tr-TR"/>
              <a:pPr>
                <a:defRPr/>
              </a:pPr>
              <a:t>‹#›</a:t>
            </a:fld>
            <a:endParaRPr lang="tr-TR"/>
          </a:p>
        </p:txBody>
      </p:sp>
    </p:spTree>
    <p:extLst>
      <p:ext uri="{BB962C8B-B14F-4D97-AF65-F5344CB8AC3E}">
        <p14:creationId xmlns:p14="http://schemas.microsoft.com/office/powerpoint/2010/main" val="3929740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fld id="{CADCA5B0-F5BA-442E-9681-FA5E22AA0254}" type="datetimeFigureOut">
              <a:rPr lang="tr-TR"/>
              <a:pPr>
                <a:defRPr/>
              </a:pPr>
              <a:t>14.06.2019</a:t>
            </a:fld>
            <a:endParaRPr lang="tr-TR"/>
          </a:p>
        </p:txBody>
      </p:sp>
      <p:sp>
        <p:nvSpPr>
          <p:cNvPr id="8" name="Footer Placeholder 4"/>
          <p:cNvSpPr>
            <a:spLocks noGrp="1"/>
          </p:cNvSpPr>
          <p:nvPr>
            <p:ph type="ftr" sz="quarter" idx="11"/>
          </p:nvPr>
        </p:nvSpPr>
        <p:spPr/>
        <p:txBody>
          <a:bodyPr/>
          <a:lstStyle>
            <a:lvl1pPr>
              <a:defRPr/>
            </a:lvl1pPr>
          </a:lstStyle>
          <a:p>
            <a:pPr>
              <a:defRPr/>
            </a:pPr>
            <a:endParaRPr lang="tr-TR"/>
          </a:p>
        </p:txBody>
      </p:sp>
      <p:sp>
        <p:nvSpPr>
          <p:cNvPr id="9" name="Slide Number Placeholder 5"/>
          <p:cNvSpPr>
            <a:spLocks noGrp="1"/>
          </p:cNvSpPr>
          <p:nvPr>
            <p:ph type="sldNum" sz="quarter" idx="12"/>
          </p:nvPr>
        </p:nvSpPr>
        <p:spPr/>
        <p:txBody>
          <a:bodyPr/>
          <a:lstStyle>
            <a:lvl1pPr>
              <a:defRPr/>
            </a:lvl1pPr>
          </a:lstStyle>
          <a:p>
            <a:pPr>
              <a:defRPr/>
            </a:pPr>
            <a:fld id="{DA962D25-5C6A-48EE-B928-C5C269FFCB72}" type="slidenum">
              <a:rPr lang="tr-TR"/>
              <a:pPr>
                <a:defRPr/>
              </a:pPr>
              <a:t>‹#›</a:t>
            </a:fld>
            <a:endParaRPr lang="tr-TR"/>
          </a:p>
        </p:txBody>
      </p:sp>
    </p:spTree>
    <p:extLst>
      <p:ext uri="{BB962C8B-B14F-4D97-AF65-F5344CB8AC3E}">
        <p14:creationId xmlns:p14="http://schemas.microsoft.com/office/powerpoint/2010/main" val="301586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3"/>
          <p:cNvSpPr>
            <a:spLocks noGrp="1"/>
          </p:cNvSpPr>
          <p:nvPr>
            <p:ph type="dt" sz="half" idx="10"/>
          </p:nvPr>
        </p:nvSpPr>
        <p:spPr/>
        <p:txBody>
          <a:bodyPr/>
          <a:lstStyle>
            <a:lvl1pPr>
              <a:defRPr/>
            </a:lvl1pPr>
          </a:lstStyle>
          <a:p>
            <a:pPr>
              <a:defRPr/>
            </a:pPr>
            <a:fld id="{EC2501F3-3D6C-4036-892B-1C908AB40774}" type="datetimeFigureOut">
              <a:rPr lang="tr-TR"/>
              <a:pPr>
                <a:defRPr/>
              </a:pPr>
              <a:t>14.06.2019</a:t>
            </a:fld>
            <a:endParaRPr lang="tr-TR"/>
          </a:p>
        </p:txBody>
      </p:sp>
      <p:sp>
        <p:nvSpPr>
          <p:cNvPr id="4" name="Footer Placeholder 4"/>
          <p:cNvSpPr>
            <a:spLocks noGrp="1"/>
          </p:cNvSpPr>
          <p:nvPr>
            <p:ph type="ftr" sz="quarter" idx="11"/>
          </p:nvPr>
        </p:nvSpPr>
        <p:spPr/>
        <p:txBody>
          <a:bodyPr/>
          <a:lstStyle>
            <a:lvl1pPr>
              <a:defRPr/>
            </a:lvl1pPr>
          </a:lstStyle>
          <a:p>
            <a:pPr>
              <a:defRPr/>
            </a:pPr>
            <a:endParaRPr lang="tr-TR"/>
          </a:p>
        </p:txBody>
      </p:sp>
      <p:sp>
        <p:nvSpPr>
          <p:cNvPr id="5" name="Slide Number Placeholder 5"/>
          <p:cNvSpPr>
            <a:spLocks noGrp="1"/>
          </p:cNvSpPr>
          <p:nvPr>
            <p:ph type="sldNum" sz="quarter" idx="12"/>
          </p:nvPr>
        </p:nvSpPr>
        <p:spPr/>
        <p:txBody>
          <a:bodyPr/>
          <a:lstStyle>
            <a:lvl1pPr>
              <a:defRPr/>
            </a:lvl1pPr>
          </a:lstStyle>
          <a:p>
            <a:pPr>
              <a:defRPr/>
            </a:pPr>
            <a:fld id="{A86D8884-1453-4F6F-BA39-724D27251F2E}" type="slidenum">
              <a:rPr lang="tr-TR"/>
              <a:pPr>
                <a:defRPr/>
              </a:pPr>
              <a:t>‹#›</a:t>
            </a:fld>
            <a:endParaRPr lang="tr-TR"/>
          </a:p>
        </p:txBody>
      </p:sp>
    </p:spTree>
    <p:extLst>
      <p:ext uri="{BB962C8B-B14F-4D97-AF65-F5344CB8AC3E}">
        <p14:creationId xmlns:p14="http://schemas.microsoft.com/office/powerpoint/2010/main" val="541489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 name="Rounded Rectangle 10"/>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D872BE44-3711-4C26-B5BE-19F1AF1FD0D0}" type="datetimeFigureOut">
              <a:rPr lang="tr-TR"/>
              <a:pPr>
                <a:defRPr/>
              </a:pPr>
              <a:t>14.06.2019</a:t>
            </a:fld>
            <a:endParaRPr lang="tr-TR"/>
          </a:p>
        </p:txBody>
      </p:sp>
      <p:sp>
        <p:nvSpPr>
          <p:cNvPr id="5" name="Footer Placeholder 2"/>
          <p:cNvSpPr>
            <a:spLocks noGrp="1"/>
          </p:cNvSpPr>
          <p:nvPr>
            <p:ph type="ftr" sz="quarter" idx="11"/>
          </p:nvPr>
        </p:nvSpPr>
        <p:spPr/>
        <p:txBody>
          <a:bodyPr/>
          <a:lstStyle>
            <a:lvl1pPr>
              <a:defRPr/>
            </a:lvl1pPr>
          </a:lstStyle>
          <a:p>
            <a:pPr>
              <a:defRPr/>
            </a:pPr>
            <a:endParaRPr lang="tr-TR"/>
          </a:p>
        </p:txBody>
      </p:sp>
      <p:sp>
        <p:nvSpPr>
          <p:cNvPr id="6" name="Slide Number Placeholder 3"/>
          <p:cNvSpPr>
            <a:spLocks noGrp="1"/>
          </p:cNvSpPr>
          <p:nvPr>
            <p:ph type="sldNum" sz="quarter" idx="12"/>
          </p:nvPr>
        </p:nvSpPr>
        <p:spPr/>
        <p:txBody>
          <a:bodyPr/>
          <a:lstStyle>
            <a:lvl1pPr>
              <a:defRPr/>
            </a:lvl1pPr>
          </a:lstStyle>
          <a:p>
            <a:pPr>
              <a:defRPr/>
            </a:pPr>
            <a:fld id="{7F83B25D-DAE4-4E82-A561-B71F9211D19B}" type="slidenum">
              <a:rPr lang="tr-TR"/>
              <a:pPr>
                <a:defRPr/>
              </a:pPr>
              <a:t>‹#›</a:t>
            </a:fld>
            <a:endParaRPr lang="tr-TR"/>
          </a:p>
        </p:txBody>
      </p:sp>
    </p:spTree>
    <p:extLst>
      <p:ext uri="{BB962C8B-B14F-4D97-AF65-F5344CB8AC3E}">
        <p14:creationId xmlns:p14="http://schemas.microsoft.com/office/powerpoint/2010/main" val="402663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11"/>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9"/>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tr-TR" smtClean="0"/>
              <a:t>Asıl başlık stili için tıklatın</a:t>
            </a:r>
            <a:endParaRPr lang="en-US" dirty="0"/>
          </a:p>
        </p:txBody>
      </p:sp>
      <p:sp>
        <p:nvSpPr>
          <p:cNvPr id="9" name="Date Placeholder 4"/>
          <p:cNvSpPr>
            <a:spLocks noGrp="1"/>
          </p:cNvSpPr>
          <p:nvPr>
            <p:ph type="dt" sz="half" idx="10"/>
          </p:nvPr>
        </p:nvSpPr>
        <p:spPr/>
        <p:txBody>
          <a:bodyPr/>
          <a:lstStyle>
            <a:lvl1pPr>
              <a:defRPr/>
            </a:lvl1pPr>
          </a:lstStyle>
          <a:p>
            <a:pPr>
              <a:defRPr/>
            </a:pPr>
            <a:fld id="{CE200B79-AC4E-4AA5-B7DE-D0D96EB6854E}" type="datetimeFigureOut">
              <a:rPr lang="tr-TR"/>
              <a:pPr>
                <a:defRPr/>
              </a:pPr>
              <a:t>14.06.2019</a:t>
            </a:fld>
            <a:endParaRPr lang="tr-TR"/>
          </a:p>
        </p:txBody>
      </p:sp>
      <p:sp>
        <p:nvSpPr>
          <p:cNvPr id="10" name="Footer Placeholder 5"/>
          <p:cNvSpPr>
            <a:spLocks noGrp="1"/>
          </p:cNvSpPr>
          <p:nvPr>
            <p:ph type="ftr" sz="quarter" idx="11"/>
          </p:nvPr>
        </p:nvSpPr>
        <p:spPr/>
        <p:txBody>
          <a:bodyPr/>
          <a:lstStyle>
            <a:lvl1pPr>
              <a:defRPr/>
            </a:lvl1pPr>
          </a:lstStyle>
          <a:p>
            <a:pPr>
              <a:defRPr/>
            </a:pPr>
            <a:endParaRPr lang="tr-TR"/>
          </a:p>
        </p:txBody>
      </p:sp>
      <p:sp>
        <p:nvSpPr>
          <p:cNvPr id="11" name="Slide Number Placeholder 6"/>
          <p:cNvSpPr>
            <a:spLocks noGrp="1"/>
          </p:cNvSpPr>
          <p:nvPr>
            <p:ph type="sldNum" sz="quarter" idx="12"/>
          </p:nvPr>
        </p:nvSpPr>
        <p:spPr/>
        <p:txBody>
          <a:bodyPr/>
          <a:lstStyle>
            <a:lvl1pPr>
              <a:defRPr/>
            </a:lvl1pPr>
          </a:lstStyle>
          <a:p>
            <a:pPr>
              <a:defRPr/>
            </a:pPr>
            <a:fld id="{46BD778D-2685-4F75-90E3-260E080D33F8}" type="slidenum">
              <a:rPr lang="tr-TR"/>
              <a:pPr>
                <a:defRPr/>
              </a:pPr>
              <a:t>‹#›</a:t>
            </a:fld>
            <a:endParaRPr lang="tr-TR"/>
          </a:p>
        </p:txBody>
      </p:sp>
    </p:spTree>
    <p:extLst>
      <p:ext uri="{BB962C8B-B14F-4D97-AF65-F5344CB8AC3E}">
        <p14:creationId xmlns:p14="http://schemas.microsoft.com/office/powerpoint/2010/main" val="3402650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8"/>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1"/>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2"/>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tr-TR" smtClean="0"/>
              <a:t>Asıl başlık stili için tıklatın</a:t>
            </a:r>
            <a:endParaRPr lang="en-US" dirty="0"/>
          </a:p>
        </p:txBody>
      </p:sp>
      <p:sp>
        <p:nvSpPr>
          <p:cNvPr id="11" name="Date Placeholder 4"/>
          <p:cNvSpPr>
            <a:spLocks noGrp="1"/>
          </p:cNvSpPr>
          <p:nvPr>
            <p:ph type="dt" sz="half" idx="10"/>
          </p:nvPr>
        </p:nvSpPr>
        <p:spPr/>
        <p:txBody>
          <a:bodyPr/>
          <a:lstStyle>
            <a:lvl1pPr>
              <a:defRPr/>
            </a:lvl1pPr>
          </a:lstStyle>
          <a:p>
            <a:pPr>
              <a:defRPr/>
            </a:pPr>
            <a:fld id="{81D2A3A0-43E7-47FE-90E2-ECDDE163BDC8}" type="datetimeFigureOut">
              <a:rPr lang="tr-TR"/>
              <a:pPr>
                <a:defRPr/>
              </a:pPr>
              <a:t>14.06.2019</a:t>
            </a:fld>
            <a:endParaRPr lang="tr-TR"/>
          </a:p>
        </p:txBody>
      </p:sp>
      <p:sp>
        <p:nvSpPr>
          <p:cNvPr id="12" name="Slide Number Placeholder 6"/>
          <p:cNvSpPr>
            <a:spLocks noGrp="1"/>
          </p:cNvSpPr>
          <p:nvPr>
            <p:ph type="sldNum" sz="quarter" idx="11"/>
          </p:nvPr>
        </p:nvSpPr>
        <p:spPr/>
        <p:txBody>
          <a:bodyPr/>
          <a:lstStyle>
            <a:lvl1pPr>
              <a:defRPr/>
            </a:lvl1pPr>
          </a:lstStyle>
          <a:p>
            <a:pPr>
              <a:defRPr/>
            </a:pPr>
            <a:fld id="{C393226D-D05E-4FC0-99D9-B0081A7F9882}" type="slidenum">
              <a:rPr lang="tr-TR"/>
              <a:pPr>
                <a:defRPr/>
              </a:pPr>
              <a:t>‹#›</a:t>
            </a:fld>
            <a:endParaRPr lang="tr-TR"/>
          </a:p>
        </p:txBody>
      </p:sp>
      <p:sp>
        <p:nvSpPr>
          <p:cNvPr id="13" name="Footer Placeholder 5"/>
          <p:cNvSpPr>
            <a:spLocks noGrp="1"/>
          </p:cNvSpPr>
          <p:nvPr>
            <p:ph type="ftr" sz="quarter" idx="12"/>
          </p:nvPr>
        </p:nvSpPr>
        <p:spPr/>
        <p:txBody>
          <a:bodyPr/>
          <a:lstStyle>
            <a:lvl1pPr>
              <a:defRPr/>
            </a:lvl1pPr>
          </a:lstStyle>
          <a:p>
            <a:pPr>
              <a:defRPr/>
            </a:pPr>
            <a:endParaRPr lang="tr-TR"/>
          </a:p>
        </p:txBody>
      </p:sp>
    </p:spTree>
    <p:extLst>
      <p:ext uri="{BB962C8B-B14F-4D97-AF65-F5344CB8AC3E}">
        <p14:creationId xmlns:p14="http://schemas.microsoft.com/office/powerpoint/2010/main" val="3885270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7" name="Rounded Rectangle 6"/>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ext Placeholder 2"/>
          <p:cNvSpPr>
            <a:spLocks noGrp="1"/>
          </p:cNvSpPr>
          <p:nvPr>
            <p:ph type="body" idx="1"/>
          </p:nvPr>
        </p:nvSpPr>
        <p:spPr bwMode="auto">
          <a:xfrm>
            <a:off x="457200" y="1752600"/>
            <a:ext cx="82296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2"/>
                </a:solidFill>
                <a:latin typeface="+mn-lt"/>
                <a:cs typeface="+mn-cs"/>
              </a:defRPr>
            </a:lvl1pPr>
          </a:lstStyle>
          <a:p>
            <a:pPr>
              <a:defRPr/>
            </a:pPr>
            <a:fld id="{C389CE8A-F608-4508-9D46-30953D982331}" type="datetimeFigureOut">
              <a:rPr lang="tr-TR"/>
              <a:pPr>
                <a:defRPr/>
              </a:pPr>
              <a:t>14.06.2019</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cs typeface="+mn-cs"/>
              </a:defRPr>
            </a:lvl1pPr>
          </a:lstStyle>
          <a:p>
            <a:pPr>
              <a:defRPr/>
            </a:pPr>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mn-lt"/>
                <a:cs typeface="+mn-cs"/>
              </a:defRPr>
            </a:lvl1pPr>
          </a:lstStyle>
          <a:p>
            <a:pPr>
              <a:defRPr/>
            </a:pPr>
            <a:fld id="{6059455A-6229-4460-AE29-C06C7C85B72B}" type="slidenum">
              <a:rPr lang="tr-TR"/>
              <a:pPr>
                <a:defRPr/>
              </a:pPr>
              <a:t>‹#›</a:t>
            </a:fld>
            <a:endParaRPr lang="tr-T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373063" y="373063"/>
            <a:ext cx="8380412" cy="111760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25450" y="407988"/>
            <a:ext cx="8261350" cy="1039812"/>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Tree>
  </p:cSld>
  <p:clrMap bg1="lt1" tx1="dk1" bg2="lt2" tx2="dk2" accent1="accent1" accent2="accent2" accent3="accent3" accent4="accent4" accent5="accent5" accent6="accent6" hlink="hlink" folHlink="folHlink"/>
  <p:sldLayoutIdLst>
    <p:sldLayoutId id="2147483707" r:id="rId1"/>
    <p:sldLayoutId id="2147483702" r:id="rId2"/>
    <p:sldLayoutId id="2147483708" r:id="rId3"/>
    <p:sldLayoutId id="2147483703" r:id="rId4"/>
    <p:sldLayoutId id="2147483704" r:id="rId5"/>
    <p:sldLayoutId id="2147483705" r:id="rId6"/>
    <p:sldLayoutId id="2147483709" r:id="rId7"/>
    <p:sldLayoutId id="2147483710" r:id="rId8"/>
    <p:sldLayoutId id="2147483711" r:id="rId9"/>
    <p:sldLayoutId id="2147483706" r:id="rId10"/>
    <p:sldLayoutId id="2147483712" r:id="rId11"/>
  </p:sldLayoutIdLst>
  <p:txStyles>
    <p:titleStyle>
      <a:lvl1pPr algn="ctr" rtl="0" eaLnBrk="1" fontAlgn="base" hangingPunct="1">
        <a:spcBef>
          <a:spcPct val="0"/>
        </a:spcBef>
        <a:spcAft>
          <a:spcPct val="0"/>
        </a:spcAft>
        <a:defRPr sz="3500" kern="1200" cap="all">
          <a:solidFill>
            <a:srgbClr val="6B7D72"/>
          </a:solidFill>
          <a:latin typeface="+mj-lt"/>
          <a:ea typeface="+mj-ea"/>
          <a:cs typeface="+mj-cs"/>
        </a:defRPr>
      </a:lvl1pPr>
      <a:lvl2pPr algn="ctr" rtl="0" eaLnBrk="1" fontAlgn="base" hangingPunct="1">
        <a:spcBef>
          <a:spcPct val="0"/>
        </a:spcBef>
        <a:spcAft>
          <a:spcPct val="0"/>
        </a:spcAft>
        <a:defRPr sz="3500">
          <a:solidFill>
            <a:srgbClr val="6B7D72"/>
          </a:solidFill>
          <a:latin typeface="Arial" pitchFamily="34" charset="0"/>
        </a:defRPr>
      </a:lvl2pPr>
      <a:lvl3pPr algn="ctr" rtl="0" eaLnBrk="1" fontAlgn="base" hangingPunct="1">
        <a:spcBef>
          <a:spcPct val="0"/>
        </a:spcBef>
        <a:spcAft>
          <a:spcPct val="0"/>
        </a:spcAft>
        <a:defRPr sz="3500">
          <a:solidFill>
            <a:srgbClr val="6B7D72"/>
          </a:solidFill>
          <a:latin typeface="Arial" pitchFamily="34" charset="0"/>
        </a:defRPr>
      </a:lvl3pPr>
      <a:lvl4pPr algn="ctr" rtl="0" eaLnBrk="1" fontAlgn="base" hangingPunct="1">
        <a:spcBef>
          <a:spcPct val="0"/>
        </a:spcBef>
        <a:spcAft>
          <a:spcPct val="0"/>
        </a:spcAft>
        <a:defRPr sz="3500">
          <a:solidFill>
            <a:srgbClr val="6B7D72"/>
          </a:solidFill>
          <a:latin typeface="Arial" pitchFamily="34" charset="0"/>
        </a:defRPr>
      </a:lvl4pPr>
      <a:lvl5pPr algn="ctr" rtl="0" eaLnBrk="1" fontAlgn="base" hangingPunct="1">
        <a:spcBef>
          <a:spcPct val="0"/>
        </a:spcBef>
        <a:spcAft>
          <a:spcPct val="0"/>
        </a:spcAft>
        <a:defRPr sz="3500">
          <a:solidFill>
            <a:srgbClr val="6B7D72"/>
          </a:solidFill>
          <a:latin typeface="Arial" pitchFamily="34" charset="0"/>
        </a:defRPr>
      </a:lvl5pPr>
      <a:lvl6pPr marL="457200" algn="ctr" rtl="0" eaLnBrk="1" fontAlgn="base" hangingPunct="1">
        <a:spcBef>
          <a:spcPct val="0"/>
        </a:spcBef>
        <a:spcAft>
          <a:spcPct val="0"/>
        </a:spcAft>
        <a:defRPr sz="3500">
          <a:solidFill>
            <a:srgbClr val="6B7D72"/>
          </a:solidFill>
          <a:latin typeface="Arial" pitchFamily="34" charset="0"/>
        </a:defRPr>
      </a:lvl6pPr>
      <a:lvl7pPr marL="914400" algn="ctr" rtl="0" eaLnBrk="1" fontAlgn="base" hangingPunct="1">
        <a:spcBef>
          <a:spcPct val="0"/>
        </a:spcBef>
        <a:spcAft>
          <a:spcPct val="0"/>
        </a:spcAft>
        <a:defRPr sz="3500">
          <a:solidFill>
            <a:srgbClr val="6B7D72"/>
          </a:solidFill>
          <a:latin typeface="Arial" pitchFamily="34" charset="0"/>
        </a:defRPr>
      </a:lvl7pPr>
      <a:lvl8pPr marL="1371600" algn="ctr" rtl="0" eaLnBrk="1" fontAlgn="base" hangingPunct="1">
        <a:spcBef>
          <a:spcPct val="0"/>
        </a:spcBef>
        <a:spcAft>
          <a:spcPct val="0"/>
        </a:spcAft>
        <a:defRPr sz="3500">
          <a:solidFill>
            <a:srgbClr val="6B7D72"/>
          </a:solidFill>
          <a:latin typeface="Arial" pitchFamily="34" charset="0"/>
        </a:defRPr>
      </a:lvl8pPr>
      <a:lvl9pPr marL="1828800" algn="ctr" rtl="0" eaLnBrk="1" fontAlgn="base" hangingPunct="1">
        <a:spcBef>
          <a:spcPct val="0"/>
        </a:spcBef>
        <a:spcAft>
          <a:spcPct val="0"/>
        </a:spcAft>
        <a:defRPr sz="3500">
          <a:solidFill>
            <a:srgbClr val="6B7D72"/>
          </a:solidFill>
          <a:latin typeface="Arial" pitchFamily="34" charset="0"/>
        </a:defRPr>
      </a:lvl9pPr>
    </p:titleStyle>
    <p:bodyStyle>
      <a:lvl1pPr marL="342900" indent="-228600" algn="l" rtl="0" eaLnBrk="1" fontAlgn="base" hangingPunct="1">
        <a:spcBef>
          <a:spcPct val="20000"/>
        </a:spcBef>
        <a:spcAft>
          <a:spcPct val="0"/>
        </a:spcAft>
        <a:buClr>
          <a:schemeClr val="accent1"/>
        </a:buClr>
        <a:buFont typeface="Arial" pitchFamily="34" charset="0"/>
        <a:buChar char="•"/>
        <a:defRPr sz="2400" kern="1200">
          <a:solidFill>
            <a:schemeClr val="tx2"/>
          </a:solidFill>
          <a:latin typeface="+mn-lt"/>
          <a:ea typeface="+mn-ea"/>
          <a:cs typeface="+mn-cs"/>
        </a:defRPr>
      </a:lvl1pPr>
      <a:lvl2pPr marL="639763" indent="-228600" algn="l" rtl="0" eaLnBrk="1" fontAlgn="base" hangingPunct="1">
        <a:spcBef>
          <a:spcPct val="20000"/>
        </a:spcBef>
        <a:spcAft>
          <a:spcPct val="0"/>
        </a:spcAft>
        <a:buClr>
          <a:schemeClr val="accent2"/>
        </a:buClr>
        <a:buFont typeface="Arial" pitchFamily="34" charset="0"/>
        <a:buChar char="•"/>
        <a:defRPr sz="2000" kern="1200">
          <a:solidFill>
            <a:schemeClr val="tx2"/>
          </a:solidFill>
          <a:latin typeface="+mn-lt"/>
          <a:ea typeface="+mn-ea"/>
          <a:cs typeface="+mn-cs"/>
        </a:defRPr>
      </a:lvl2pPr>
      <a:lvl3pPr marL="914400" indent="-228600" algn="l" rtl="0" eaLnBrk="1" fontAlgn="base" hangingPunct="1">
        <a:spcBef>
          <a:spcPct val="20000"/>
        </a:spcBef>
        <a:spcAft>
          <a:spcPct val="0"/>
        </a:spcAft>
        <a:buClr>
          <a:srgbClr val="B5AE53"/>
        </a:buClr>
        <a:buFont typeface="Arial" pitchFamily="34" charset="0"/>
        <a:buChar char="•"/>
        <a:defRPr kern="1200">
          <a:solidFill>
            <a:schemeClr val="tx2"/>
          </a:solidFill>
          <a:latin typeface="+mn-lt"/>
          <a:ea typeface="+mn-ea"/>
          <a:cs typeface="+mn-cs"/>
        </a:defRPr>
      </a:lvl3pPr>
      <a:lvl4pPr marL="1279525" indent="-228600" algn="l" rtl="0" eaLnBrk="1" fontAlgn="base" hangingPunct="1">
        <a:spcBef>
          <a:spcPct val="20000"/>
        </a:spcBef>
        <a:spcAft>
          <a:spcPct val="0"/>
        </a:spcAft>
        <a:buClr>
          <a:srgbClr val="848058"/>
        </a:buClr>
        <a:buFont typeface="Arial" pitchFamily="34" charset="0"/>
        <a:buChar char="•"/>
        <a:defRPr sz="1600" kern="1200">
          <a:solidFill>
            <a:schemeClr val="tx2"/>
          </a:solidFill>
          <a:latin typeface="+mn-lt"/>
          <a:ea typeface="+mn-ea"/>
          <a:cs typeface="+mn-cs"/>
        </a:defRPr>
      </a:lvl4pPr>
      <a:lvl5pPr marL="1554163" indent="-228600" algn="l" rtl="0" eaLnBrk="1" fontAlgn="base" hangingPunct="1">
        <a:spcBef>
          <a:spcPct val="20000"/>
        </a:spcBef>
        <a:spcAft>
          <a:spcPct val="0"/>
        </a:spcAft>
        <a:buClr>
          <a:srgbClr val="E8B54D"/>
        </a:buClr>
        <a:buFont typeface="Arial" pitchFamily="34"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normAutofit fontScale="90000"/>
          </a:bodyPr>
          <a:lstStyle/>
          <a:p>
            <a:pPr fontAlgn="auto">
              <a:spcAft>
                <a:spcPts val="0"/>
              </a:spcAft>
              <a:defRPr/>
            </a:pPr>
            <a:r>
              <a:rPr lang="tr-TR" b="1" dirty="0" smtClean="0">
                <a:solidFill>
                  <a:schemeClr val="tx1"/>
                </a:solidFill>
                <a:latin typeface="+mn-lt"/>
              </a:rPr>
              <a:t>T.C. </a:t>
            </a:r>
            <a:r>
              <a:rPr lang="tr-TR" b="1" cap="none" dirty="0" smtClean="0">
                <a:solidFill>
                  <a:schemeClr val="tx1"/>
                </a:solidFill>
                <a:latin typeface="+mn-lt"/>
              </a:rPr>
              <a:t>Diyanet İşleri Başkanlığı</a:t>
            </a:r>
            <a:br>
              <a:rPr lang="tr-TR" b="1" cap="none" dirty="0" smtClean="0">
                <a:solidFill>
                  <a:schemeClr val="tx1"/>
                </a:solidFill>
                <a:latin typeface="+mn-lt"/>
              </a:rPr>
            </a:br>
            <a:r>
              <a:rPr lang="tr-TR" sz="3300" b="1" cap="none" dirty="0" smtClean="0">
                <a:solidFill>
                  <a:schemeClr val="tx1"/>
                </a:solidFill>
                <a:latin typeface="+mn-lt"/>
              </a:rPr>
              <a:t>Eğitim Hizmetleri Genel Müdürlüğü</a:t>
            </a:r>
            <a:endParaRPr lang="tr-TR" sz="3300" b="1" dirty="0">
              <a:solidFill>
                <a:schemeClr val="tx1"/>
              </a:solidFill>
              <a:latin typeface="+mn-lt"/>
            </a:endParaRPr>
          </a:p>
        </p:txBody>
      </p:sp>
      <p:sp>
        <p:nvSpPr>
          <p:cNvPr id="8195" name="İçerik Yer Tutucusu 2"/>
          <p:cNvSpPr>
            <a:spLocks noGrp="1"/>
          </p:cNvSpPr>
          <p:nvPr>
            <p:ph idx="1"/>
          </p:nvPr>
        </p:nvSpPr>
        <p:spPr/>
        <p:txBody>
          <a:bodyPr/>
          <a:lstStyle/>
          <a:p>
            <a:pPr marL="0" indent="0" algn="ctr">
              <a:buFont typeface="Arial" pitchFamily="34" charset="0"/>
              <a:buNone/>
            </a:pPr>
            <a:endParaRPr lang="tr-TR" b="1" dirty="0" smtClean="0">
              <a:solidFill>
                <a:srgbClr val="0070C0"/>
              </a:solidFill>
            </a:endParaRPr>
          </a:p>
          <a:p>
            <a:pPr marL="0" indent="0" algn="ctr">
              <a:buFont typeface="Arial" pitchFamily="34" charset="0"/>
              <a:buNone/>
            </a:pPr>
            <a:endParaRPr lang="tr-TR" b="1" dirty="0" smtClean="0">
              <a:solidFill>
                <a:srgbClr val="0070C0"/>
              </a:solidFill>
            </a:endParaRPr>
          </a:p>
          <a:p>
            <a:pPr marL="0" indent="0" algn="ctr">
              <a:buFont typeface="Arial" pitchFamily="34" charset="0"/>
              <a:buNone/>
            </a:pPr>
            <a:endParaRPr lang="tr-TR" b="1" dirty="0" smtClean="0">
              <a:solidFill>
                <a:srgbClr val="0070C0"/>
              </a:solidFill>
            </a:endParaRPr>
          </a:p>
          <a:p>
            <a:pPr marL="0" indent="0" algn="ctr">
              <a:buFont typeface="Arial" pitchFamily="34" charset="0"/>
              <a:buNone/>
            </a:pPr>
            <a:r>
              <a:rPr lang="tr-TR" sz="3200" b="1" dirty="0" smtClean="0">
                <a:solidFill>
                  <a:schemeClr val="tx1"/>
                </a:solidFill>
              </a:rPr>
              <a:t>Yaz Kur’an Kursu Programları </a:t>
            </a:r>
          </a:p>
          <a:p>
            <a:pPr marL="0" indent="0" algn="ctr">
              <a:buFont typeface="Arial" pitchFamily="34" charset="0"/>
              <a:buNone/>
            </a:pPr>
            <a:r>
              <a:rPr lang="tr-TR" sz="3200" b="1" dirty="0" smtClean="0">
                <a:solidFill>
                  <a:schemeClr val="tx1"/>
                </a:solidFill>
              </a:rPr>
              <a:t>ve Verimliliği Artırma</a:t>
            </a:r>
          </a:p>
        </p:txBody>
      </p:sp>
      <p:pic>
        <p:nvPicPr>
          <p:cNvPr id="8196"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0825" y="404813"/>
            <a:ext cx="10080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pitchFamily="18" charset="0"/>
                <a:ea typeface="Calibri" pitchFamily="34" charset="0"/>
                <a:cs typeface="Times New Roman" pitchFamily="18" charset="0"/>
              </a:rPr>
              <a:t>Yaz Kur'an Kurslarının Amacı </a:t>
            </a:r>
            <a:endParaRPr lang="tr-TR" dirty="0"/>
          </a:p>
        </p:txBody>
      </p:sp>
      <p:sp>
        <p:nvSpPr>
          <p:cNvPr id="3" name="İçerik Yer Tutucusu 2"/>
          <p:cNvSpPr>
            <a:spLocks noGrp="1"/>
          </p:cNvSpPr>
          <p:nvPr>
            <p:ph idx="1"/>
          </p:nvPr>
        </p:nvSpPr>
        <p:spPr/>
        <p:txBody>
          <a:bodyPr/>
          <a:lstStyle/>
          <a:p>
            <a:pPr marL="114300" lvl="0" indent="0" algn="just">
              <a:spcBef>
                <a:spcPts val="0"/>
              </a:spcBef>
              <a:buClr>
                <a:srgbClr val="93A299"/>
              </a:buClr>
              <a:buNone/>
            </a:pPr>
            <a:r>
              <a:rPr lang="tr-TR" dirty="0">
                <a:solidFill>
                  <a:prstClr val="black"/>
                </a:solidFill>
              </a:rPr>
              <a:t>Öğrencilere; </a:t>
            </a:r>
          </a:p>
          <a:p>
            <a:pPr marL="571500" lvl="0" indent="-457200" algn="just">
              <a:spcBef>
                <a:spcPts val="0"/>
              </a:spcBef>
              <a:buClrTx/>
              <a:buFont typeface="+mj-lt"/>
              <a:buAutoNum type="arabicPeriod"/>
            </a:pPr>
            <a:r>
              <a:rPr lang="tr-TR" dirty="0">
                <a:solidFill>
                  <a:prstClr val="black"/>
                </a:solidFill>
              </a:rPr>
              <a:t>Kur'an-ı Kerimi yüzünden okumayı öğretmek,</a:t>
            </a:r>
          </a:p>
          <a:p>
            <a:pPr marL="571500" lvl="0" indent="-457200" algn="just">
              <a:spcBef>
                <a:spcPts val="0"/>
              </a:spcBef>
              <a:buClrTx/>
              <a:buFont typeface="+mj-lt"/>
              <a:buAutoNum type="arabicPeriod"/>
            </a:pPr>
            <a:r>
              <a:rPr lang="tr-TR" dirty="0">
                <a:solidFill>
                  <a:prstClr val="black"/>
                </a:solidFill>
              </a:rPr>
              <a:t>Bazı sure ve duaları ezberletmek,</a:t>
            </a:r>
          </a:p>
          <a:p>
            <a:pPr marL="571500" lvl="0" indent="-457200" algn="just">
              <a:spcBef>
                <a:spcPts val="0"/>
              </a:spcBef>
              <a:buClrTx/>
              <a:buFont typeface="+mj-lt"/>
              <a:buAutoNum type="arabicPeriod"/>
            </a:pPr>
            <a:r>
              <a:rPr lang="tr-TR" dirty="0">
                <a:solidFill>
                  <a:prstClr val="black"/>
                </a:solidFill>
              </a:rPr>
              <a:t>Temel dini bilgiler vermek,</a:t>
            </a:r>
          </a:p>
          <a:p>
            <a:pPr marL="571500" lvl="0" indent="-457200" algn="just">
              <a:spcBef>
                <a:spcPts val="0"/>
              </a:spcBef>
              <a:buClrTx/>
              <a:buFont typeface="+mj-lt"/>
              <a:buAutoNum type="arabicPeriod"/>
            </a:pPr>
            <a:r>
              <a:rPr lang="tr-TR" dirty="0">
                <a:solidFill>
                  <a:prstClr val="black"/>
                </a:solidFill>
              </a:rPr>
              <a:t>Hz. Peygamberin hayatını öğretmek,</a:t>
            </a:r>
          </a:p>
          <a:p>
            <a:pPr marL="571500" lvl="0" indent="-457200" algn="just">
              <a:spcBef>
                <a:spcPts val="0"/>
              </a:spcBef>
              <a:buClrTx/>
              <a:buFont typeface="+mj-lt"/>
              <a:buAutoNum type="arabicPeriod"/>
            </a:pPr>
            <a:r>
              <a:rPr lang="tr-TR" dirty="0">
                <a:solidFill>
                  <a:prstClr val="black"/>
                </a:solidFill>
              </a:rPr>
              <a:t>Hz. Peygamberin örnek hayatından davranış modelleri kazandırmak,</a:t>
            </a:r>
          </a:p>
          <a:p>
            <a:pPr marL="571500" lvl="0" indent="-457200" algn="just">
              <a:spcBef>
                <a:spcPts val="0"/>
              </a:spcBef>
              <a:buClrTx/>
              <a:buFont typeface="+mj-lt"/>
              <a:buAutoNum type="arabicPeriod"/>
            </a:pPr>
            <a:r>
              <a:rPr lang="tr-TR" dirty="0">
                <a:solidFill>
                  <a:prstClr val="black"/>
                </a:solidFill>
              </a:rPr>
              <a:t>Bazı ibadetleri nasıl yapacaklarını öğretmek ve yerine getirmekle sorumlu oldukları ibadetleri yapma alışkanlığı kazandırmak,</a:t>
            </a:r>
          </a:p>
          <a:p>
            <a:pPr marL="571500" lvl="0" indent="-457200" algn="just">
              <a:spcBef>
                <a:spcPts val="0"/>
              </a:spcBef>
              <a:buClrTx/>
              <a:buFont typeface="+mj-lt"/>
              <a:buAutoNum type="arabicPeriod"/>
            </a:pPr>
            <a:r>
              <a:rPr lang="tr-TR" dirty="0">
                <a:solidFill>
                  <a:prstClr val="black"/>
                </a:solidFill>
              </a:rPr>
              <a:t>Dini, ahlaki ve milli değerleri öğretmek,</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6594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pitchFamily="18" charset="0"/>
                <a:ea typeface="Calibri" pitchFamily="34" charset="0"/>
                <a:cs typeface="Times New Roman" pitchFamily="18" charset="0"/>
              </a:rPr>
              <a:t>Yaz Kur'an Kurslarının Amacı </a:t>
            </a:r>
            <a:endParaRPr lang="tr-TR" dirty="0"/>
          </a:p>
        </p:txBody>
      </p:sp>
      <p:sp>
        <p:nvSpPr>
          <p:cNvPr id="3" name="İçerik Yer Tutucusu 2"/>
          <p:cNvSpPr>
            <a:spLocks noGrp="1"/>
          </p:cNvSpPr>
          <p:nvPr>
            <p:ph idx="1"/>
          </p:nvPr>
        </p:nvSpPr>
        <p:spPr/>
        <p:txBody>
          <a:bodyPr/>
          <a:lstStyle/>
          <a:p>
            <a:pPr marL="114300" indent="0" algn="just">
              <a:spcBef>
                <a:spcPts val="0"/>
              </a:spcBef>
              <a:buClrTx/>
              <a:buNone/>
            </a:pPr>
            <a:endParaRPr lang="tr-TR" dirty="0" smtClean="0">
              <a:solidFill>
                <a:prstClr val="black"/>
              </a:solidFill>
            </a:endParaRPr>
          </a:p>
          <a:p>
            <a:pPr marL="571500" indent="-457200" algn="just">
              <a:spcBef>
                <a:spcPts val="0"/>
              </a:spcBef>
              <a:buClrTx/>
              <a:buFont typeface="+mj-lt"/>
              <a:buAutoNum type="arabicPeriod" startAt="8"/>
            </a:pPr>
            <a:r>
              <a:rPr lang="tr-TR" dirty="0" smtClean="0">
                <a:solidFill>
                  <a:prstClr val="black"/>
                </a:solidFill>
              </a:rPr>
              <a:t>Birlik </a:t>
            </a:r>
            <a:r>
              <a:rPr lang="tr-TR" dirty="0">
                <a:solidFill>
                  <a:prstClr val="black"/>
                </a:solidFill>
              </a:rPr>
              <a:t>ve beraberliği perçinleyen sevgi, saygı, kardeşlik ve dostluk bağlarını güçlendirmek, </a:t>
            </a:r>
          </a:p>
          <a:p>
            <a:pPr marL="571500" indent="-457200" algn="just">
              <a:spcBef>
                <a:spcPts val="0"/>
              </a:spcBef>
              <a:buClrTx/>
              <a:buFont typeface="+mj-lt"/>
              <a:buAutoNum type="arabicPeriod" startAt="8"/>
            </a:pPr>
            <a:r>
              <a:rPr lang="tr-TR" dirty="0">
                <a:solidFill>
                  <a:prstClr val="black"/>
                </a:solidFill>
              </a:rPr>
              <a:t>Bir arada yaşama ve sorumluluk bilinci geliştirmek,</a:t>
            </a:r>
          </a:p>
          <a:p>
            <a:pPr marL="571500" indent="-457200" algn="just">
              <a:spcBef>
                <a:spcPts val="0"/>
              </a:spcBef>
              <a:buClrTx/>
              <a:buFont typeface="+mj-lt"/>
              <a:buAutoNum type="arabicPeriod" startAt="8"/>
            </a:pPr>
            <a:r>
              <a:rPr lang="tr-TR" dirty="0" smtClean="0">
                <a:solidFill>
                  <a:prstClr val="black"/>
                </a:solidFill>
              </a:rPr>
              <a:t>Çocuklara </a:t>
            </a:r>
            <a:r>
              <a:rPr lang="tr-TR" dirty="0">
                <a:solidFill>
                  <a:prstClr val="black"/>
                </a:solidFill>
              </a:rPr>
              <a:t>dini kimlik kazandırmak,</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6982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Başlık 1"/>
          <p:cNvSpPr>
            <a:spLocks noGrp="1"/>
          </p:cNvSpPr>
          <p:nvPr>
            <p:ph type="title"/>
          </p:nvPr>
        </p:nvSpPr>
        <p:spPr bwMode="auto"/>
        <p:txBody>
          <a:bodyPr wrap="square" numCol="1" anchorCtr="0" compatLnSpc="1">
            <a:prstTxWarp prst="textNoShape">
              <a:avLst/>
            </a:prstTxWarp>
          </a:bodyPr>
          <a:lstStyle/>
          <a:p>
            <a:pPr>
              <a:lnSpc>
                <a:spcPct val="115000"/>
              </a:lnSpc>
            </a:pPr>
            <a:r>
              <a:rPr lang="tr-TR" sz="3200" b="1" cap="none" dirty="0" smtClean="0">
                <a:solidFill>
                  <a:schemeClr val="tx1"/>
                </a:solidFill>
                <a:latin typeface="Times New Roman" pitchFamily="18" charset="0"/>
                <a:ea typeface="Calibri" pitchFamily="34" charset="0"/>
                <a:cs typeface="Times New Roman" pitchFamily="18" charset="0"/>
              </a:rPr>
              <a:t>Duyuru ve Kayıtlar</a:t>
            </a:r>
            <a:r>
              <a:rPr lang="tr-TR" sz="3200" cap="none" dirty="0" smtClean="0">
                <a:solidFill>
                  <a:schemeClr val="tx1"/>
                </a:solidFill>
                <a:latin typeface="Times New Roman" pitchFamily="18" charset="0"/>
                <a:ea typeface="Calibri" pitchFamily="34" charset="0"/>
                <a:cs typeface="Times New Roman" pitchFamily="18" charset="0"/>
              </a:rPr>
              <a:t> </a:t>
            </a:r>
            <a:endParaRPr lang="tr-TR" sz="3200" cap="none" dirty="0" smtClean="0">
              <a:solidFill>
                <a:schemeClr val="tx1"/>
              </a:solidFill>
              <a:ea typeface="Calibri" pitchFamily="34" charset="0"/>
              <a:cs typeface="Times New Roman" pitchFamily="18" charset="0"/>
            </a:endParaRPr>
          </a:p>
        </p:txBody>
      </p:sp>
      <p:sp>
        <p:nvSpPr>
          <p:cNvPr id="14339"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r>
              <a:rPr lang="tr-TR" dirty="0" smtClean="0">
                <a:solidFill>
                  <a:schemeClr val="tx1"/>
                </a:solidFill>
              </a:rPr>
              <a:t>Başkanlıkça gönderilen afişler zamanında ve herkesin rahatça görebileceği yerlere asılmalıdır.</a:t>
            </a:r>
          </a:p>
          <a:p>
            <a:pPr marL="114300" indent="0" algn="just">
              <a:buNone/>
            </a:pPr>
            <a:r>
              <a:rPr lang="tr-TR" dirty="0" smtClean="0">
                <a:solidFill>
                  <a:schemeClr val="tx1"/>
                </a:solidFill>
              </a:rPr>
              <a:t>Vaaz ve hutbelerde yaz Kur'an kurslarının önemi anlatılmalı, kayıt ve başlangıç tarihleri hakkında geniş bilgi verilmelidir.</a:t>
            </a:r>
          </a:p>
          <a:p>
            <a:pPr marL="114300" indent="0" algn="just">
              <a:buNone/>
            </a:pPr>
            <a:r>
              <a:rPr lang="tr-TR" dirty="0" smtClean="0">
                <a:solidFill>
                  <a:schemeClr val="tx1"/>
                </a:solidFill>
              </a:rPr>
              <a:t>Belediye imkânlarından, yerel televizyonlardan, </a:t>
            </a:r>
            <a:r>
              <a:rPr lang="tr-TR" dirty="0">
                <a:solidFill>
                  <a:schemeClr val="tx1"/>
                </a:solidFill>
              </a:rPr>
              <a:t>r</a:t>
            </a:r>
            <a:r>
              <a:rPr lang="tr-TR" dirty="0" smtClean="0">
                <a:solidFill>
                  <a:schemeClr val="tx1"/>
                </a:solidFill>
              </a:rPr>
              <a:t>adyolardan, internet ve gazetelerden istifade edilmelidir.</a:t>
            </a:r>
          </a:p>
          <a:p>
            <a:pPr marL="114300" indent="0" algn="just">
              <a:buNone/>
            </a:pPr>
            <a:r>
              <a:rPr lang="tr-TR" dirty="0" smtClean="0">
                <a:solidFill>
                  <a:schemeClr val="tx1"/>
                </a:solidFill>
              </a:rPr>
              <a:t>Kayıtlar için görevliler bir hafta önceden cami ve kursta bulunmalı, mümkün olduğunca kayıt, eğitimin başladığı haftaya bırakılmamalıdır.</a:t>
            </a:r>
          </a:p>
          <a:p>
            <a:pPr marL="114300" indent="0">
              <a:buNone/>
            </a:pPr>
            <a:endParaRPr lang="tr-TR" dirty="0" smtClean="0"/>
          </a:p>
        </p:txBody>
      </p:sp>
      <p:pic>
        <p:nvPicPr>
          <p:cNvPr id="14340"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Başlık 1"/>
          <p:cNvSpPr>
            <a:spLocks noGrp="1"/>
          </p:cNvSpPr>
          <p:nvPr>
            <p:ph type="title"/>
          </p:nvPr>
        </p:nvSpPr>
        <p:spPr bwMode="auto"/>
        <p:txBody>
          <a:bodyPr wrap="square" numCol="1" anchorCtr="0" compatLnSpc="1">
            <a:prstTxWarp prst="textNoShape">
              <a:avLst/>
            </a:prstTxWarp>
          </a:bodyPr>
          <a:lstStyle/>
          <a:p>
            <a:pPr>
              <a:lnSpc>
                <a:spcPct val="115000"/>
              </a:lnSpc>
            </a:pPr>
            <a:r>
              <a:rPr lang="tr-TR" sz="3200" b="1" cap="none" dirty="0" smtClean="0">
                <a:solidFill>
                  <a:schemeClr val="tx1"/>
                </a:solidFill>
                <a:latin typeface="Times New Roman" pitchFamily="18" charset="0"/>
                <a:ea typeface="Calibri" pitchFamily="34" charset="0"/>
                <a:cs typeface="Times New Roman" pitchFamily="18" charset="0"/>
              </a:rPr>
              <a:t>Hazırlık</a:t>
            </a:r>
            <a:endParaRPr lang="tr-TR" sz="3200" cap="none" dirty="0" smtClean="0">
              <a:solidFill>
                <a:schemeClr val="tx1"/>
              </a:solidFill>
              <a:ea typeface="Calibri" pitchFamily="34" charset="0"/>
              <a:cs typeface="Times New Roman" pitchFamily="18" charset="0"/>
            </a:endParaRPr>
          </a:p>
        </p:txBody>
      </p:sp>
      <p:sp>
        <p:nvSpPr>
          <p:cNvPr id="16387" name="İçerik Yer Tutucusu 2"/>
          <p:cNvSpPr>
            <a:spLocks noGrp="1"/>
          </p:cNvSpPr>
          <p:nvPr>
            <p:ph idx="1"/>
          </p:nvPr>
        </p:nvSpPr>
        <p:spPr/>
        <p:txBody>
          <a:bodyPr/>
          <a:lstStyle/>
          <a:p>
            <a:pPr marL="114300" indent="0">
              <a:buNone/>
            </a:pPr>
            <a:endParaRPr lang="tr-TR" dirty="0" smtClean="0">
              <a:solidFill>
                <a:schemeClr val="tx1"/>
              </a:solidFill>
            </a:endParaRPr>
          </a:p>
          <a:p>
            <a:pPr marL="114300" indent="0">
              <a:buNone/>
            </a:pPr>
            <a:r>
              <a:rPr lang="tr-TR" dirty="0" smtClean="0">
                <a:solidFill>
                  <a:schemeClr val="tx1"/>
                </a:solidFill>
              </a:rPr>
              <a:t>Verimli bir eğitim-öğretim için;</a:t>
            </a:r>
          </a:p>
          <a:p>
            <a:pPr marL="114300" indent="0">
              <a:buNone/>
            </a:pPr>
            <a:endParaRPr lang="tr-TR" dirty="0" smtClean="0">
              <a:solidFill>
                <a:schemeClr val="tx1"/>
              </a:solidFill>
            </a:endParaRPr>
          </a:p>
          <a:p>
            <a:pPr marL="114300" indent="0" algn="just">
              <a:buNone/>
            </a:pPr>
            <a:r>
              <a:rPr lang="tr-TR" dirty="0" smtClean="0">
                <a:solidFill>
                  <a:schemeClr val="tx1"/>
                </a:solidFill>
              </a:rPr>
              <a:t>1-Öğretici, önce kendisini kursa hazırlamalı</a:t>
            </a:r>
            <a:r>
              <a:rPr lang="tr-TR" dirty="0">
                <a:solidFill>
                  <a:schemeClr val="tx1"/>
                </a:solidFill>
              </a:rPr>
              <a:t>,</a:t>
            </a:r>
            <a:r>
              <a:rPr lang="tr-TR" dirty="0" smtClean="0">
                <a:solidFill>
                  <a:schemeClr val="tx1"/>
                </a:solidFill>
              </a:rPr>
              <a:t> bilgisini ve heyecanını tazelemelidir.</a:t>
            </a:r>
          </a:p>
          <a:p>
            <a:pPr marL="114300" indent="0" algn="just">
              <a:buNone/>
            </a:pPr>
            <a:r>
              <a:rPr lang="tr-TR" dirty="0" smtClean="0">
                <a:solidFill>
                  <a:schemeClr val="tx1"/>
                </a:solidFill>
              </a:rPr>
              <a:t>2-Ders kitaplarını, eğitim programını ve yardımcı materyalleri gözden geçirmeli ve hazırlamalıdır.</a:t>
            </a:r>
          </a:p>
          <a:p>
            <a:pPr marL="114300" indent="0" algn="just">
              <a:buNone/>
            </a:pPr>
            <a:r>
              <a:rPr lang="tr-TR" dirty="0" smtClean="0">
                <a:solidFill>
                  <a:schemeClr val="tx1"/>
                </a:solidFill>
              </a:rPr>
              <a:t>3-Kurs mekanının hazır ve uygun hale getirilmesini sağlamalıdır.</a:t>
            </a:r>
          </a:p>
          <a:p>
            <a:pPr marL="114300" indent="0">
              <a:buNone/>
            </a:pPr>
            <a:endParaRPr lang="tr-TR" dirty="0" smtClean="0"/>
          </a:p>
        </p:txBody>
      </p:sp>
      <p:pic>
        <p:nvPicPr>
          <p:cNvPr id="16388"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Başlık 1"/>
          <p:cNvSpPr>
            <a:spLocks noGrp="1"/>
          </p:cNvSpPr>
          <p:nvPr>
            <p:ph type="title"/>
          </p:nvPr>
        </p:nvSpPr>
        <p:spPr bwMode="auto"/>
        <p:txBody>
          <a:bodyPr wrap="square" numCol="1" anchorCtr="0" compatLnSpc="1">
            <a:prstTxWarp prst="textNoShape">
              <a:avLst/>
            </a:prstTxWarp>
          </a:bodyPr>
          <a:lstStyle/>
          <a:p>
            <a:pPr>
              <a:lnSpc>
                <a:spcPct val="115000"/>
              </a:lnSpc>
            </a:pPr>
            <a:r>
              <a:rPr lang="tr-TR" sz="3200" b="1" cap="none" dirty="0" smtClean="0">
                <a:solidFill>
                  <a:schemeClr val="tx1"/>
                </a:solidFill>
                <a:latin typeface="Times New Roman" pitchFamily="18" charset="0"/>
                <a:ea typeface="Calibri" pitchFamily="34" charset="0"/>
                <a:cs typeface="Times New Roman" pitchFamily="18" charset="0"/>
              </a:rPr>
              <a:t>Açılış</a:t>
            </a:r>
            <a:r>
              <a:rPr lang="tr-TR" sz="3200" cap="none" dirty="0" smtClean="0">
                <a:solidFill>
                  <a:schemeClr val="tx1"/>
                </a:solidFill>
                <a:latin typeface="Times New Roman" pitchFamily="18" charset="0"/>
                <a:ea typeface="Calibri" pitchFamily="34" charset="0"/>
                <a:cs typeface="Times New Roman" pitchFamily="18" charset="0"/>
              </a:rPr>
              <a:t> </a:t>
            </a:r>
            <a:endParaRPr lang="tr-TR" sz="3200" cap="none" dirty="0" smtClean="0">
              <a:solidFill>
                <a:schemeClr val="tx1"/>
              </a:solidFill>
              <a:ea typeface="Calibri" pitchFamily="34" charset="0"/>
              <a:cs typeface="Times New Roman" pitchFamily="18" charset="0"/>
            </a:endParaRPr>
          </a:p>
        </p:txBody>
      </p:sp>
      <p:sp>
        <p:nvSpPr>
          <p:cNvPr id="17411"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r>
              <a:rPr lang="tr-TR" dirty="0" smtClean="0">
                <a:solidFill>
                  <a:schemeClr val="tx1"/>
                </a:solidFill>
              </a:rPr>
              <a:t>Cami cemaatinin, veli ve öğrencilerin birlikte katılacağı açılışa özel merasimler tertip edilmeli, bu merasimlerde eğitim süreci, Kur'an-ı Kerim, temel dini bilgiler ve Hz. Peygamberin hayatını öğrenmenin önemi anlatılmalıdır. </a:t>
            </a:r>
          </a:p>
          <a:p>
            <a:pPr marL="114300" indent="0" algn="just">
              <a:buNone/>
            </a:pPr>
            <a:r>
              <a:rPr lang="tr-TR" dirty="0" smtClean="0">
                <a:solidFill>
                  <a:schemeClr val="tx1"/>
                </a:solidFill>
              </a:rPr>
              <a:t>Özellikle cami cemaati ve velilerin eğitim sürecine dahil olmaları sağlanmalıdır.</a:t>
            </a:r>
          </a:p>
          <a:p>
            <a:pPr marL="114300" indent="0">
              <a:buNone/>
            </a:pPr>
            <a:endParaRPr lang="tr-TR" dirty="0" smtClean="0"/>
          </a:p>
        </p:txBody>
      </p:sp>
      <p:pic>
        <p:nvPicPr>
          <p:cNvPr id="17412"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Başlık 1"/>
          <p:cNvSpPr>
            <a:spLocks noGrp="1"/>
          </p:cNvSpPr>
          <p:nvPr>
            <p:ph type="title"/>
          </p:nvPr>
        </p:nvSpPr>
        <p:spPr bwMode="auto"/>
        <p:txBody>
          <a:bodyPr wrap="square" numCol="1" anchorCtr="0" compatLnSpc="1">
            <a:prstTxWarp prst="textNoShape">
              <a:avLst/>
            </a:prstTxWarp>
          </a:bodyPr>
          <a:lstStyle/>
          <a:p>
            <a:pPr>
              <a:lnSpc>
                <a:spcPct val="115000"/>
              </a:lnSpc>
            </a:pPr>
            <a:r>
              <a:rPr lang="tr-TR" sz="3200" b="1" cap="none" dirty="0" smtClean="0">
                <a:solidFill>
                  <a:schemeClr val="tx1"/>
                </a:solidFill>
                <a:latin typeface="Times New Roman" pitchFamily="18" charset="0"/>
                <a:ea typeface="Calibri" pitchFamily="34" charset="0"/>
                <a:cs typeface="Times New Roman" pitchFamily="18" charset="0"/>
              </a:rPr>
              <a:t>Kurs Saatleri</a:t>
            </a:r>
            <a:endParaRPr lang="tr-TR" sz="3200" b="1" cap="none" dirty="0" smtClean="0">
              <a:solidFill>
                <a:schemeClr val="tx1"/>
              </a:solidFill>
              <a:ea typeface="Calibri" pitchFamily="34" charset="0"/>
              <a:cs typeface="Times New Roman" pitchFamily="18" charset="0"/>
            </a:endParaRPr>
          </a:p>
        </p:txBody>
      </p:sp>
      <p:sp>
        <p:nvSpPr>
          <p:cNvPr id="18435" name="İçerik Yer Tutucusu 2"/>
          <p:cNvSpPr>
            <a:spLocks noGrp="1"/>
          </p:cNvSpPr>
          <p:nvPr>
            <p:ph idx="1"/>
          </p:nvPr>
        </p:nvSpPr>
        <p:spPr/>
        <p:txBody>
          <a:bodyPr/>
          <a:lstStyle/>
          <a:p>
            <a:pPr marL="114300" indent="0">
              <a:buNone/>
            </a:pPr>
            <a:endParaRPr lang="tr-TR" dirty="0" smtClean="0"/>
          </a:p>
          <a:p>
            <a:pPr marL="114300" indent="0">
              <a:buNone/>
            </a:pPr>
            <a:endParaRPr lang="tr-TR" dirty="0"/>
          </a:p>
          <a:p>
            <a:pPr marL="114300" indent="0" algn="just">
              <a:buNone/>
            </a:pPr>
            <a:r>
              <a:rPr lang="tr-TR" b="1" dirty="0" smtClean="0">
                <a:solidFill>
                  <a:schemeClr val="tx1"/>
                </a:solidFill>
              </a:rPr>
              <a:t>Yönerge/Madde 30-</a:t>
            </a:r>
            <a:r>
              <a:rPr lang="tr-TR" dirty="0" smtClean="0">
                <a:solidFill>
                  <a:schemeClr val="tx1"/>
                </a:solidFill>
              </a:rPr>
              <a:t>(3) Kurslarda eğitim-öğretim programları; çevre şartları da dikkate alınarak, öğrencilerin istek ve ihtiyaçlarına göre 07.00 ile 23.00 saatleri arasında uygulanabilir. </a:t>
            </a:r>
          </a:p>
          <a:p>
            <a:pPr marL="114300" indent="0" algn="just">
              <a:buNone/>
            </a:pPr>
            <a:endParaRPr lang="tr-TR" dirty="0" smtClean="0">
              <a:solidFill>
                <a:schemeClr val="tx1"/>
              </a:solidFill>
            </a:endParaRPr>
          </a:p>
          <a:p>
            <a:pPr marL="114300" indent="0" algn="just">
              <a:buNone/>
            </a:pPr>
            <a:r>
              <a:rPr lang="tr-TR" dirty="0" smtClean="0">
                <a:solidFill>
                  <a:schemeClr val="tx1"/>
                </a:solidFill>
              </a:rPr>
              <a:t>Bu itibarla kurs saati, mahallin ihtiyaçları ile bölgesel ve mevsimsel şartlar dikkate alınarak öğrencilerin en uygun ve müsait zamanlarına göre ayarlanmalıdır. </a:t>
            </a:r>
          </a:p>
          <a:p>
            <a:pPr marL="114300" indent="0">
              <a:buNone/>
            </a:pPr>
            <a:endParaRPr lang="tr-TR" dirty="0" smtClean="0"/>
          </a:p>
        </p:txBody>
      </p:sp>
      <p:pic>
        <p:nvPicPr>
          <p:cNvPr id="18436"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Başlık 1"/>
          <p:cNvSpPr>
            <a:spLocks noGrp="1"/>
          </p:cNvSpPr>
          <p:nvPr>
            <p:ph type="title"/>
          </p:nvPr>
        </p:nvSpPr>
        <p:spPr bwMode="auto"/>
        <p:txBody>
          <a:bodyPr wrap="square" numCol="1" anchorCtr="0" compatLnSpc="1">
            <a:prstTxWarp prst="textNoShape">
              <a:avLst/>
            </a:prstTxWarp>
          </a:bodyPr>
          <a:lstStyle/>
          <a:p>
            <a:pPr>
              <a:lnSpc>
                <a:spcPct val="115000"/>
              </a:lnSpc>
            </a:pPr>
            <a:r>
              <a:rPr lang="tr-TR" sz="3000" b="1" cap="none" dirty="0" smtClean="0">
                <a:solidFill>
                  <a:schemeClr val="tx1"/>
                </a:solidFill>
                <a:latin typeface="Times New Roman" pitchFamily="18" charset="0"/>
                <a:ea typeface="Calibri" pitchFamily="34" charset="0"/>
                <a:cs typeface="Times New Roman" pitchFamily="18" charset="0"/>
              </a:rPr>
              <a:t>Sınıf Oluşturma</a:t>
            </a:r>
            <a:endParaRPr lang="tr-TR" sz="3000" cap="none" dirty="0" smtClean="0">
              <a:solidFill>
                <a:schemeClr val="tx1"/>
              </a:solidFill>
              <a:ea typeface="Calibri" pitchFamily="34" charset="0"/>
              <a:cs typeface="Times New Roman" pitchFamily="18" charset="0"/>
            </a:endParaRPr>
          </a:p>
        </p:txBody>
      </p:sp>
      <p:sp>
        <p:nvSpPr>
          <p:cNvPr id="19459"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r>
              <a:rPr lang="tr-TR" dirty="0" smtClean="0">
                <a:solidFill>
                  <a:schemeClr val="tx1"/>
                </a:solidFill>
              </a:rPr>
              <a:t>Sayı 15 den fazla olduğunda bu sayının iki katına yani 30'a kadar bir sınıf, sayı 30'u geçtiğince mümkünse ikinci sınıf açılmalı, eğitim-öğretimi olumsuz etkileyecek derecede kalabalık sınıflar oluşturulmamalıdır. </a:t>
            </a:r>
          </a:p>
          <a:p>
            <a:pPr marL="114300" indent="0" algn="just">
              <a:buNone/>
            </a:pPr>
            <a:r>
              <a:rPr lang="tr-TR" dirty="0" smtClean="0">
                <a:solidFill>
                  <a:schemeClr val="tx1"/>
                </a:solidFill>
              </a:rPr>
              <a:t>Bunun için müftülüklerin öğrenci sayısına göre öğretici görevlendirmesi ve planlamasını bu çerçevede yapması gerekmektedir.</a:t>
            </a:r>
          </a:p>
          <a:p>
            <a:pPr marL="114300" indent="0">
              <a:buNone/>
            </a:pPr>
            <a:endParaRPr lang="tr-TR" dirty="0" smtClean="0"/>
          </a:p>
        </p:txBody>
      </p:sp>
      <p:pic>
        <p:nvPicPr>
          <p:cNvPr id="19460"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000" b="1" cap="none" dirty="0" smtClean="0">
                <a:solidFill>
                  <a:prstClr val="black"/>
                </a:solidFill>
                <a:latin typeface="Times New Roman" pitchFamily="18" charset="0"/>
                <a:ea typeface="Calibri" pitchFamily="34" charset="0"/>
                <a:cs typeface="Times New Roman" pitchFamily="18" charset="0"/>
              </a:rPr>
              <a:t>Seviye </a:t>
            </a:r>
            <a:r>
              <a:rPr lang="tr-TR" sz="3000" b="1" cap="none" dirty="0">
                <a:solidFill>
                  <a:prstClr val="black"/>
                </a:solidFill>
                <a:latin typeface="Times New Roman" pitchFamily="18" charset="0"/>
                <a:ea typeface="Calibri" pitchFamily="34" charset="0"/>
                <a:cs typeface="Times New Roman" pitchFamily="18" charset="0"/>
              </a:rPr>
              <a:t>Belirleme</a:t>
            </a:r>
            <a:endParaRPr lang="tr-TR" dirty="0"/>
          </a:p>
        </p:txBody>
      </p:sp>
      <p:sp>
        <p:nvSpPr>
          <p:cNvPr id="3" name="İçerik Yer Tutucusu 2"/>
          <p:cNvSpPr>
            <a:spLocks noGrp="1"/>
          </p:cNvSpPr>
          <p:nvPr>
            <p:ph idx="1"/>
          </p:nvPr>
        </p:nvSpPr>
        <p:spPr/>
        <p:txBody>
          <a:bodyPr/>
          <a:lstStyle/>
          <a:p>
            <a:pPr marL="114300" indent="0" algn="just">
              <a:buNone/>
            </a:pPr>
            <a:r>
              <a:rPr lang="tr-TR" dirty="0" smtClean="0">
                <a:solidFill>
                  <a:schemeClr val="tx1"/>
                </a:solidFill>
              </a:rPr>
              <a:t> </a:t>
            </a:r>
            <a:r>
              <a:rPr lang="tr-TR" dirty="0">
                <a:solidFill>
                  <a:schemeClr val="tx1"/>
                </a:solidFill>
              </a:rPr>
              <a:t>S</a:t>
            </a:r>
            <a:r>
              <a:rPr lang="tr-TR" dirty="0" smtClean="0">
                <a:solidFill>
                  <a:schemeClr val="tx1"/>
                </a:solidFill>
              </a:rPr>
              <a:t>ınıflar oluşturulurken öğrencilerin bilgi seviyeleri dikkate alınmalıdır.</a:t>
            </a:r>
          </a:p>
          <a:p>
            <a:pPr marL="114300" indent="0" algn="just">
              <a:buNone/>
            </a:pPr>
            <a:r>
              <a:rPr lang="tr-TR" dirty="0" smtClean="0">
                <a:solidFill>
                  <a:schemeClr val="tx1"/>
                </a:solidFill>
              </a:rPr>
              <a:t>Nasreddin Hoca, tarlasında çalışırken, tanımadığı biri seslenmiş:</a:t>
            </a:r>
          </a:p>
          <a:p>
            <a:pPr marL="114300" indent="0" algn="just">
              <a:buNone/>
            </a:pPr>
            <a:r>
              <a:rPr lang="tr-TR" dirty="0" smtClean="0">
                <a:solidFill>
                  <a:schemeClr val="tx1"/>
                </a:solidFill>
              </a:rPr>
              <a:t>"-Efendi Amca! Falan köye kaç saatte gidebilirim?"</a:t>
            </a:r>
          </a:p>
          <a:p>
            <a:pPr marL="114300" indent="0" algn="just">
              <a:buNone/>
            </a:pPr>
            <a:r>
              <a:rPr lang="tr-TR" dirty="0" smtClean="0">
                <a:solidFill>
                  <a:schemeClr val="tx1"/>
                </a:solidFill>
              </a:rPr>
              <a:t>Hoca cevap vermemiş. Adam üç kere daha sormuş; yine cevap alamayınca, "Bu adam sağır" diye düşünmüş ve dönüp yürümeye başlamış. Tam dönemece varınca, Hoca</a:t>
            </a:r>
          </a:p>
          <a:p>
            <a:pPr marL="114300" indent="0" algn="just">
              <a:buNone/>
            </a:pPr>
            <a:r>
              <a:rPr lang="tr-TR" dirty="0" smtClean="0">
                <a:solidFill>
                  <a:schemeClr val="tx1"/>
                </a:solidFill>
              </a:rPr>
              <a:t>"-Evlat! buraya gel!" diye bağırmış ve yanına gelen adama:</a:t>
            </a:r>
          </a:p>
          <a:p>
            <a:pPr marL="114300" indent="0" algn="just">
              <a:buNone/>
            </a:pPr>
            <a:r>
              <a:rPr lang="tr-TR" dirty="0" smtClean="0">
                <a:solidFill>
                  <a:schemeClr val="tx1"/>
                </a:solidFill>
              </a:rPr>
              <a:t>"-Sen tam üç saatte oraya varırsın" demiş.</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90618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000" b="1" cap="none" dirty="0" smtClean="0">
                <a:solidFill>
                  <a:prstClr val="black"/>
                </a:solidFill>
                <a:latin typeface="Times New Roman" pitchFamily="18" charset="0"/>
                <a:ea typeface="Calibri" pitchFamily="34" charset="0"/>
                <a:cs typeface="Times New Roman" pitchFamily="18" charset="0"/>
              </a:rPr>
              <a:t>Seviye </a:t>
            </a:r>
            <a:r>
              <a:rPr lang="tr-TR" sz="3000" b="1" cap="none" dirty="0">
                <a:solidFill>
                  <a:prstClr val="black"/>
                </a:solidFill>
                <a:latin typeface="Times New Roman" pitchFamily="18" charset="0"/>
                <a:ea typeface="Calibri" pitchFamily="34" charset="0"/>
                <a:cs typeface="Times New Roman" pitchFamily="18" charset="0"/>
              </a:rPr>
              <a:t>Belirleme</a:t>
            </a:r>
            <a:endParaRPr lang="tr-TR" dirty="0"/>
          </a:p>
        </p:txBody>
      </p:sp>
      <p:sp>
        <p:nvSpPr>
          <p:cNvPr id="3"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r>
              <a:rPr lang="tr-TR" dirty="0" smtClean="0">
                <a:solidFill>
                  <a:schemeClr val="tx1"/>
                </a:solidFill>
              </a:rPr>
              <a:t>Adam kızmış: "-Be adam, madem biliyordun neden önceden söylemedin?"</a:t>
            </a:r>
          </a:p>
          <a:p>
            <a:pPr marL="114300" indent="0" algn="just">
              <a:buNone/>
            </a:pPr>
            <a:r>
              <a:rPr lang="tr-TR" dirty="0" smtClean="0">
                <a:solidFill>
                  <a:schemeClr val="tx1"/>
                </a:solidFill>
              </a:rPr>
              <a:t>Hoca demiş ki, "-Ben senin nasıl yürüdüğünü nerden bileyim?"</a:t>
            </a:r>
          </a:p>
          <a:p>
            <a:pPr marL="114300" indent="0" algn="just">
              <a:buNone/>
            </a:pPr>
            <a:r>
              <a:rPr lang="tr-TR" dirty="0" smtClean="0">
                <a:solidFill>
                  <a:schemeClr val="tx1"/>
                </a:solidFill>
              </a:rPr>
              <a:t>Nasreddin Hoca'nın bu fıkrası, muhatabı tanımanın ve onun özelliklerine göre çözüm üretip tavsiyede bulunmanın gerekliliğine dikkat çekmektedir.</a:t>
            </a:r>
          </a:p>
          <a:p>
            <a:pPr marL="114300" indent="0" algn="just">
              <a:buNone/>
            </a:pPr>
            <a:endParaRPr lang="tr-TR" dirty="0" smtClean="0">
              <a:solidFill>
                <a:schemeClr val="tx1"/>
              </a:solidFill>
            </a:endParaRP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55467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pitchFamily="18" charset="0"/>
                <a:ea typeface="Calibri" pitchFamily="34" charset="0"/>
                <a:cs typeface="Times New Roman" pitchFamily="18" charset="0"/>
              </a:rPr>
              <a:t>Öğretim Programları</a:t>
            </a:r>
            <a:endParaRPr lang="tr-TR" dirty="0"/>
          </a:p>
        </p:txBody>
      </p:sp>
      <p:sp>
        <p:nvSpPr>
          <p:cNvPr id="3" name="İçerik Yer Tutucusu 2"/>
          <p:cNvSpPr>
            <a:spLocks noGrp="1"/>
          </p:cNvSpPr>
          <p:nvPr>
            <p:ph idx="1"/>
          </p:nvPr>
        </p:nvSpPr>
        <p:spPr/>
        <p:txBody>
          <a:bodyPr/>
          <a:lstStyle/>
          <a:p>
            <a:pPr marL="114300" indent="0" algn="just">
              <a:buNone/>
            </a:pPr>
            <a:r>
              <a:rPr lang="tr-TR" dirty="0">
                <a:solidFill>
                  <a:schemeClr val="tx1"/>
                </a:solidFill>
              </a:rPr>
              <a:t>Ö</a:t>
            </a:r>
            <a:r>
              <a:rPr lang="tr-TR" dirty="0" smtClean="0">
                <a:solidFill>
                  <a:schemeClr val="tx1"/>
                </a:solidFill>
              </a:rPr>
              <a:t>ğrenci </a:t>
            </a:r>
            <a:r>
              <a:rPr lang="tr-TR" dirty="0">
                <a:solidFill>
                  <a:schemeClr val="tx1"/>
                </a:solidFill>
              </a:rPr>
              <a:t>merkezli yaklaşımlar temel alınarak </a:t>
            </a:r>
            <a:r>
              <a:rPr lang="tr-TR" dirty="0" smtClean="0">
                <a:solidFill>
                  <a:schemeClr val="tx1"/>
                </a:solidFill>
              </a:rPr>
              <a:t>hazırlanan </a:t>
            </a:r>
            <a:r>
              <a:rPr lang="tr-TR" dirty="0">
                <a:solidFill>
                  <a:schemeClr val="tx1"/>
                </a:solidFill>
              </a:rPr>
              <a:t>Yaz Kur'an Kursu </a:t>
            </a:r>
            <a:r>
              <a:rPr lang="tr-TR" dirty="0" smtClean="0">
                <a:solidFill>
                  <a:schemeClr val="tx1"/>
                </a:solidFill>
              </a:rPr>
              <a:t>Programları uygulanır. </a:t>
            </a:r>
            <a:r>
              <a:rPr lang="tr-TR" dirty="0">
                <a:solidFill>
                  <a:schemeClr val="tx1"/>
                </a:solidFill>
              </a:rPr>
              <a:t>Buna göre:</a:t>
            </a:r>
          </a:p>
          <a:p>
            <a:pPr marL="114300" indent="0" algn="just">
              <a:buNone/>
              <a:tabLst>
                <a:tab pos="541338" algn="l"/>
              </a:tabLst>
            </a:pPr>
            <a:r>
              <a:rPr lang="tr-TR" dirty="0">
                <a:solidFill>
                  <a:schemeClr val="tx1"/>
                </a:solidFill>
              </a:rPr>
              <a:t>1.	Öğrenciler, katı program yapıları içinde belli hedeflere mutlaka ulaşmak durumunda bırakılmamalı, bireysel özellik ve farklılıklarına saygı gösterilmelidir.</a:t>
            </a:r>
          </a:p>
          <a:p>
            <a:pPr marL="114300" indent="0" algn="just">
              <a:buNone/>
              <a:tabLst>
                <a:tab pos="541338" algn="l"/>
              </a:tabLst>
            </a:pPr>
            <a:r>
              <a:rPr lang="tr-TR" dirty="0">
                <a:solidFill>
                  <a:schemeClr val="tx1"/>
                </a:solidFill>
              </a:rPr>
              <a:t>2.	Yaz Kur'an Kursu Programları,  üç kur hâlinde düzenlenmiş olup her bir kur için üç haftalık eğitim süresi belirlenmiştir.</a:t>
            </a:r>
          </a:p>
          <a:p>
            <a:pPr marL="114300" indent="0" algn="just">
              <a:buNone/>
              <a:tabLst>
                <a:tab pos="541338" algn="l"/>
              </a:tabLst>
            </a:pPr>
            <a:r>
              <a:rPr lang="tr-TR" dirty="0">
                <a:solidFill>
                  <a:schemeClr val="tx1"/>
                </a:solidFill>
              </a:rPr>
              <a:t>3.	Programda “hedef”, “öğrenci” ve “konu” üçlüsü birlikte değerlendirilmiştir.</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0832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b="1" dirty="0" smtClean="0">
                <a:solidFill>
                  <a:schemeClr val="tx1"/>
                </a:solidFill>
              </a:rPr>
              <a:t>TARİHÇE</a:t>
            </a:r>
            <a:endParaRPr lang="tr-TR" b="1" dirty="0">
              <a:solidFill>
                <a:schemeClr val="tx1"/>
              </a:solidFill>
            </a:endParaRPr>
          </a:p>
        </p:txBody>
      </p:sp>
      <p:sp>
        <p:nvSpPr>
          <p:cNvPr id="9219" name="İçerik Yer Tutucusu 2"/>
          <p:cNvSpPr>
            <a:spLocks noGrp="1"/>
          </p:cNvSpPr>
          <p:nvPr>
            <p:ph idx="1"/>
          </p:nvPr>
        </p:nvSpPr>
        <p:spPr>
          <a:xfrm>
            <a:off x="457200" y="1752600"/>
            <a:ext cx="8229600" cy="4772744"/>
          </a:xfrm>
        </p:spPr>
        <p:txBody>
          <a:bodyPr/>
          <a:lstStyle/>
          <a:p>
            <a:pPr marL="0" indent="0" algn="just">
              <a:lnSpc>
                <a:spcPct val="115000"/>
              </a:lnSpc>
              <a:spcAft>
                <a:spcPts val="0"/>
              </a:spcAft>
              <a:buNone/>
            </a:pPr>
            <a:r>
              <a:rPr lang="tr-TR" dirty="0">
                <a:solidFill>
                  <a:schemeClr val="tx1"/>
                </a:solidFill>
                <a:ea typeface="Times New Roman"/>
                <a:cs typeface="Times New Roman"/>
              </a:rPr>
              <a:t>Yaz Kur'an kursları, yaz tatilinde öğrencilerin, İslam’ın temel kaynağı olan Kur’an-ı Kerim’i doğru ve usulüne uygun okumaları, ibadetlerini yerine getirebilecek derecede Kur’an-ı Kerim ezberine sahip olmaları ve ibadetler ile ilgili bilgilerini davranışa dönüştürmelerini sağlamak amacıyla yürütülen yaygın </a:t>
            </a:r>
            <a:r>
              <a:rPr lang="tr-TR" dirty="0" smtClean="0">
                <a:solidFill>
                  <a:schemeClr val="tx1"/>
                </a:solidFill>
                <a:ea typeface="Times New Roman"/>
                <a:cs typeface="Times New Roman"/>
              </a:rPr>
              <a:t>din </a:t>
            </a:r>
            <a:r>
              <a:rPr lang="tr-TR" dirty="0">
                <a:solidFill>
                  <a:schemeClr val="tx1"/>
                </a:solidFill>
                <a:ea typeface="Times New Roman"/>
                <a:cs typeface="Times New Roman"/>
              </a:rPr>
              <a:t>eğitimi faaliyetidir. </a:t>
            </a:r>
            <a:endParaRPr lang="tr-TR" dirty="0" smtClean="0">
              <a:solidFill>
                <a:schemeClr val="tx1"/>
              </a:solidFill>
              <a:effectLst/>
              <a:latin typeface="Calibri"/>
              <a:ea typeface="Calibri"/>
              <a:cs typeface="Times New Roman"/>
            </a:endParaRPr>
          </a:p>
          <a:p>
            <a:pPr marL="114300" indent="0" algn="just">
              <a:buFont typeface="Arial" pitchFamily="34" charset="0"/>
              <a:buNone/>
            </a:pPr>
            <a:r>
              <a:rPr lang="tr-TR" sz="2200" dirty="0" smtClean="0">
                <a:solidFill>
                  <a:schemeClr val="tx1"/>
                </a:solidFill>
              </a:rPr>
              <a:t>1961 yılında mevzuatta yerini almış, 1980 yılında ilk defa uygulamaya konulmuştur.</a:t>
            </a:r>
          </a:p>
          <a:p>
            <a:pPr marL="114300" indent="0" algn="just">
              <a:buNone/>
            </a:pPr>
            <a:r>
              <a:rPr lang="tr-TR" sz="2200" dirty="0" smtClean="0">
                <a:solidFill>
                  <a:schemeClr val="tx1"/>
                </a:solidFill>
              </a:rPr>
              <a:t>1997 yılında kayıt için ilköğretim beşinci sınıfı bitirme şartı getirilmiş ve bu şart 2011 yılında çıkarılan </a:t>
            </a:r>
            <a:r>
              <a:rPr lang="tr-TR" sz="2200" dirty="0" smtClean="0">
                <a:solidFill>
                  <a:schemeClr val="tx1"/>
                </a:solidFill>
                <a:ea typeface="Times New Roman"/>
              </a:rPr>
              <a:t>Kanun </a:t>
            </a:r>
            <a:r>
              <a:rPr lang="tr-TR" sz="2200" dirty="0">
                <a:solidFill>
                  <a:schemeClr val="tx1"/>
                </a:solidFill>
                <a:ea typeface="Times New Roman"/>
              </a:rPr>
              <a:t>Hükmünde Kararname </a:t>
            </a:r>
            <a:r>
              <a:rPr lang="tr-TR" sz="2200" dirty="0" smtClean="0">
                <a:solidFill>
                  <a:schemeClr val="tx1"/>
                </a:solidFill>
                <a:ea typeface="Times New Roman"/>
              </a:rPr>
              <a:t>ile kaldırılmıştır.</a:t>
            </a:r>
            <a:endParaRPr lang="tr-TR" sz="2200" dirty="0" smtClean="0">
              <a:solidFill>
                <a:schemeClr val="tx1"/>
              </a:solidFill>
            </a:endParaRPr>
          </a:p>
        </p:txBody>
      </p:sp>
      <p:pic>
        <p:nvPicPr>
          <p:cNvPr id="9220"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pitchFamily="18" charset="0"/>
                <a:ea typeface="Calibri" pitchFamily="34" charset="0"/>
                <a:cs typeface="Times New Roman" pitchFamily="18" charset="0"/>
              </a:rPr>
              <a:t>Öğretim Programları</a:t>
            </a:r>
            <a:endParaRPr lang="tr-TR" dirty="0"/>
          </a:p>
        </p:txBody>
      </p:sp>
      <p:sp>
        <p:nvSpPr>
          <p:cNvPr id="3" name="İçerik Yer Tutucusu 2"/>
          <p:cNvSpPr>
            <a:spLocks noGrp="1"/>
          </p:cNvSpPr>
          <p:nvPr>
            <p:ph idx="1"/>
          </p:nvPr>
        </p:nvSpPr>
        <p:spPr/>
        <p:txBody>
          <a:bodyPr/>
          <a:lstStyle/>
          <a:p>
            <a:pPr marL="114300" indent="0" algn="just">
              <a:buNone/>
              <a:tabLst>
                <a:tab pos="541338" algn="l"/>
              </a:tabLst>
            </a:pPr>
            <a:endParaRPr lang="tr-TR" dirty="0" smtClean="0"/>
          </a:p>
          <a:p>
            <a:pPr marL="114300" indent="0" algn="just">
              <a:buNone/>
              <a:tabLst>
                <a:tab pos="541338" algn="l"/>
              </a:tabLst>
            </a:pPr>
            <a:r>
              <a:rPr lang="tr-TR" dirty="0" smtClean="0"/>
              <a:t>4</a:t>
            </a:r>
            <a:r>
              <a:rPr lang="tr-TR" dirty="0"/>
              <a:t>.	</a:t>
            </a:r>
            <a:r>
              <a:rPr lang="tr-TR" dirty="0">
                <a:solidFill>
                  <a:schemeClr val="tx1"/>
                </a:solidFill>
              </a:rPr>
              <a:t>Her kurda öğrenme alanı ile ilgili belli düzeyde bilgi ve becerilerin kazandırılması amaçlanmıştır.</a:t>
            </a:r>
          </a:p>
          <a:p>
            <a:pPr marL="114300" indent="0" algn="just">
              <a:buNone/>
              <a:tabLst>
                <a:tab pos="541338" algn="l"/>
              </a:tabLst>
            </a:pPr>
            <a:r>
              <a:rPr lang="tr-TR" dirty="0">
                <a:solidFill>
                  <a:schemeClr val="tx1"/>
                </a:solidFill>
              </a:rPr>
              <a:t>5.	Öğreticiler, öğrenenlerin ilgi ve ihtiyaçları çerçevesinde eğitim içeriğinin sınırlarını belirleyebilir; gerekli gördükleri konuları öğretime dâhil edebilir, öncelikle verilmesi gereken konuları öne alabilir veya ileriki haftalara tehir edebilirler.</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17012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pitchFamily="18" charset="0"/>
                <a:ea typeface="Calibri" pitchFamily="34" charset="0"/>
                <a:cs typeface="Times New Roman" pitchFamily="18" charset="0"/>
              </a:rPr>
              <a:t>Öğretim Programları</a:t>
            </a:r>
            <a:endParaRPr lang="tr-TR" dirty="0"/>
          </a:p>
        </p:txBody>
      </p:sp>
      <p:sp>
        <p:nvSpPr>
          <p:cNvPr id="3" name="İçerik Yer Tutucusu 2"/>
          <p:cNvSpPr>
            <a:spLocks noGrp="1"/>
          </p:cNvSpPr>
          <p:nvPr>
            <p:ph idx="1"/>
          </p:nvPr>
        </p:nvSpPr>
        <p:spPr/>
        <p:txBody>
          <a:bodyPr/>
          <a:lstStyle/>
          <a:p>
            <a:pPr marL="114300" indent="0" algn="just">
              <a:buNone/>
            </a:pPr>
            <a:r>
              <a:rPr lang="tr-TR" dirty="0" smtClean="0">
                <a:solidFill>
                  <a:schemeClr val="tx1"/>
                </a:solidFill>
              </a:rPr>
              <a:t>Program; </a:t>
            </a:r>
            <a:r>
              <a:rPr lang="tr-TR" dirty="0">
                <a:solidFill>
                  <a:schemeClr val="tx1"/>
                </a:solidFill>
              </a:rPr>
              <a:t>Kur’an-ı Kerim, İbadet, İtikat, Siyer ve Ahlak derslerinden oluşan beş </a:t>
            </a:r>
            <a:r>
              <a:rPr lang="tr-TR" dirty="0" smtClean="0">
                <a:solidFill>
                  <a:schemeClr val="tx1"/>
                </a:solidFill>
              </a:rPr>
              <a:t>alanını </a:t>
            </a:r>
            <a:r>
              <a:rPr lang="tr-TR" dirty="0">
                <a:solidFill>
                  <a:schemeClr val="tx1"/>
                </a:solidFill>
              </a:rPr>
              <a:t>kapsamaktadır. Bu derslerin </a:t>
            </a:r>
            <a:r>
              <a:rPr lang="tr-TR" u="sng" dirty="0">
                <a:solidFill>
                  <a:schemeClr val="tx1"/>
                </a:solidFill>
              </a:rPr>
              <a:t>haftalık saat olarak dağılımı </a:t>
            </a:r>
            <a:r>
              <a:rPr lang="tr-TR" dirty="0">
                <a:solidFill>
                  <a:schemeClr val="tx1"/>
                </a:solidFill>
              </a:rPr>
              <a:t>şöyledir:</a:t>
            </a:r>
          </a:p>
          <a:p>
            <a:pPr marL="114300" indent="0" algn="just">
              <a:buNone/>
            </a:pPr>
            <a:r>
              <a:rPr lang="tr-TR" dirty="0" smtClean="0">
                <a:solidFill>
                  <a:schemeClr val="tx1"/>
                </a:solidFill>
              </a:rPr>
              <a:t>Pazartesi</a:t>
            </a:r>
            <a:r>
              <a:rPr lang="tr-TR" dirty="0">
                <a:solidFill>
                  <a:schemeClr val="tx1"/>
                </a:solidFill>
              </a:rPr>
              <a:t>	: 2 saat K. Kerim, 1 saat ibadet</a:t>
            </a:r>
          </a:p>
          <a:p>
            <a:pPr marL="114300" indent="0" algn="just">
              <a:buNone/>
            </a:pPr>
            <a:r>
              <a:rPr lang="tr-TR" dirty="0">
                <a:solidFill>
                  <a:schemeClr val="tx1"/>
                </a:solidFill>
              </a:rPr>
              <a:t>Salı		: 2 saat K. Kerim, 1 saat İtikat</a:t>
            </a:r>
          </a:p>
          <a:p>
            <a:pPr marL="114300" indent="0" algn="just">
              <a:buNone/>
            </a:pPr>
            <a:r>
              <a:rPr lang="tr-TR" dirty="0">
                <a:solidFill>
                  <a:schemeClr val="tx1"/>
                </a:solidFill>
              </a:rPr>
              <a:t>Çarşamba	: 2 saat K. Kerim, 1 saat Ahlak</a:t>
            </a:r>
          </a:p>
          <a:p>
            <a:pPr marL="114300" indent="0" algn="just">
              <a:buNone/>
            </a:pPr>
            <a:r>
              <a:rPr lang="tr-TR" dirty="0">
                <a:solidFill>
                  <a:schemeClr val="tx1"/>
                </a:solidFill>
              </a:rPr>
              <a:t>Perşembe	: 2 saat K. Kerim, 1 saat Siyer</a:t>
            </a:r>
          </a:p>
          <a:p>
            <a:pPr marL="114300" indent="0" algn="just">
              <a:buNone/>
            </a:pPr>
            <a:r>
              <a:rPr lang="tr-TR" dirty="0">
                <a:solidFill>
                  <a:schemeClr val="tx1"/>
                </a:solidFill>
              </a:rPr>
              <a:t>Cuma		: 2 saat K. Kerim, 1 saat İbadet</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85982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pitchFamily="18" charset="0"/>
                <a:ea typeface="Calibri" pitchFamily="34" charset="0"/>
                <a:cs typeface="Times New Roman" pitchFamily="18" charset="0"/>
              </a:rPr>
              <a:t>Öğretim Programları</a:t>
            </a:r>
            <a:endParaRPr lang="tr-TR" dirty="0"/>
          </a:p>
        </p:txBody>
      </p:sp>
      <p:sp>
        <p:nvSpPr>
          <p:cNvPr id="3" name="İçerik Yer Tutucusu 2"/>
          <p:cNvSpPr>
            <a:spLocks noGrp="1"/>
          </p:cNvSpPr>
          <p:nvPr>
            <p:ph idx="1"/>
          </p:nvPr>
        </p:nvSpPr>
        <p:spPr/>
        <p:txBody>
          <a:bodyPr/>
          <a:lstStyle/>
          <a:p>
            <a:pPr marL="114300" indent="0" algn="just">
              <a:buNone/>
              <a:tabLst>
                <a:tab pos="541338" algn="l"/>
              </a:tabLst>
            </a:pPr>
            <a:endParaRPr lang="tr-TR" b="1" dirty="0" smtClean="0">
              <a:solidFill>
                <a:schemeClr val="tx1"/>
              </a:solidFill>
            </a:endParaRPr>
          </a:p>
          <a:p>
            <a:pPr marL="114300" indent="0" algn="just">
              <a:buNone/>
              <a:tabLst>
                <a:tab pos="541338" algn="l"/>
              </a:tabLst>
            </a:pPr>
            <a:r>
              <a:rPr lang="tr-TR" b="1" dirty="0" smtClean="0">
                <a:solidFill>
                  <a:schemeClr val="tx1"/>
                </a:solidFill>
              </a:rPr>
              <a:t>1</a:t>
            </a:r>
            <a:r>
              <a:rPr lang="tr-TR" b="1" dirty="0">
                <a:solidFill>
                  <a:schemeClr val="tx1"/>
                </a:solidFill>
              </a:rPr>
              <a:t>.	Kur’an-ı Kerim Öğrenme Alanı</a:t>
            </a:r>
          </a:p>
          <a:p>
            <a:pPr marL="114300" indent="0" algn="just">
              <a:buNone/>
            </a:pPr>
            <a:r>
              <a:rPr lang="tr-TR" dirty="0">
                <a:solidFill>
                  <a:schemeClr val="tx1"/>
                </a:solidFill>
              </a:rPr>
              <a:t>Öğrenciler bu </a:t>
            </a:r>
            <a:r>
              <a:rPr lang="tr-TR" dirty="0" smtClean="0">
                <a:solidFill>
                  <a:schemeClr val="tx1"/>
                </a:solidFill>
              </a:rPr>
              <a:t>derste genel </a:t>
            </a:r>
            <a:r>
              <a:rPr lang="tr-TR" dirty="0">
                <a:solidFill>
                  <a:schemeClr val="tx1"/>
                </a:solidFill>
              </a:rPr>
              <a:t>olarak Kur’an’ın İslam’daki yeri, önemi, </a:t>
            </a:r>
            <a:r>
              <a:rPr lang="tr-TR" dirty="0" smtClean="0">
                <a:solidFill>
                  <a:schemeClr val="tx1"/>
                </a:solidFill>
              </a:rPr>
              <a:t>Kur'an'la </a:t>
            </a:r>
            <a:r>
              <a:rPr lang="tr-TR" dirty="0">
                <a:solidFill>
                  <a:schemeClr val="tx1"/>
                </a:solidFill>
              </a:rPr>
              <a:t>ilgili bazı temel kavramlar ve Kur’an’ın temel konularıyla tanışacaklardır. </a:t>
            </a:r>
            <a:endParaRPr lang="tr-TR" dirty="0" smtClean="0">
              <a:solidFill>
                <a:schemeClr val="tx1"/>
              </a:solidFill>
            </a:endParaRPr>
          </a:p>
          <a:p>
            <a:pPr marL="114300" indent="0" algn="just">
              <a:buNone/>
            </a:pPr>
            <a:r>
              <a:rPr lang="tr-TR" dirty="0" smtClean="0">
                <a:solidFill>
                  <a:schemeClr val="tx1"/>
                </a:solidFill>
              </a:rPr>
              <a:t>Bu ders ile öğrencilerin Kur’an-ı Kerimi okuyup anlama ve yaşama  </a:t>
            </a:r>
            <a:r>
              <a:rPr lang="tr-TR" dirty="0">
                <a:solidFill>
                  <a:schemeClr val="tx1"/>
                </a:solidFill>
              </a:rPr>
              <a:t>bilincine </a:t>
            </a:r>
            <a:r>
              <a:rPr lang="tr-TR" dirty="0" smtClean="0">
                <a:solidFill>
                  <a:schemeClr val="tx1"/>
                </a:solidFill>
              </a:rPr>
              <a:t>ulaşmaları </a:t>
            </a:r>
            <a:r>
              <a:rPr lang="tr-TR" dirty="0">
                <a:solidFill>
                  <a:schemeClr val="tx1"/>
                </a:solidFill>
              </a:rPr>
              <a:t>hedeflenmektedir.</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9566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pitchFamily="18" charset="0"/>
                <a:ea typeface="Calibri" pitchFamily="34" charset="0"/>
                <a:cs typeface="Times New Roman" pitchFamily="18" charset="0"/>
              </a:rPr>
              <a:t>Öğretim Programları</a:t>
            </a:r>
            <a:endParaRPr lang="tr-TR" dirty="0"/>
          </a:p>
        </p:txBody>
      </p:sp>
      <p:sp>
        <p:nvSpPr>
          <p:cNvPr id="3" name="İçerik Yer Tutucusu 2"/>
          <p:cNvSpPr>
            <a:spLocks noGrp="1"/>
          </p:cNvSpPr>
          <p:nvPr>
            <p:ph idx="1"/>
          </p:nvPr>
        </p:nvSpPr>
        <p:spPr/>
        <p:txBody>
          <a:bodyPr/>
          <a:lstStyle/>
          <a:p>
            <a:pPr marL="114300" indent="0" algn="just" defTabSz="541338">
              <a:buNone/>
            </a:pPr>
            <a:endParaRPr lang="tr-TR" b="1" dirty="0" smtClean="0">
              <a:solidFill>
                <a:schemeClr val="tx1"/>
              </a:solidFill>
            </a:endParaRPr>
          </a:p>
          <a:p>
            <a:pPr marL="114300" indent="0" algn="just" defTabSz="541338">
              <a:buNone/>
            </a:pPr>
            <a:endParaRPr lang="tr-TR" b="1" dirty="0" smtClean="0">
              <a:solidFill>
                <a:schemeClr val="tx1"/>
              </a:solidFill>
            </a:endParaRPr>
          </a:p>
          <a:p>
            <a:pPr marL="114300" indent="0" algn="just" defTabSz="541338">
              <a:buNone/>
            </a:pPr>
            <a:r>
              <a:rPr lang="tr-TR" b="1" dirty="0" smtClean="0">
                <a:solidFill>
                  <a:schemeClr val="tx1"/>
                </a:solidFill>
              </a:rPr>
              <a:t>2</a:t>
            </a:r>
            <a:r>
              <a:rPr lang="tr-TR" b="1" dirty="0">
                <a:solidFill>
                  <a:schemeClr val="tx1"/>
                </a:solidFill>
              </a:rPr>
              <a:t>.	İtikat Öğrenme Alanı</a:t>
            </a:r>
          </a:p>
          <a:p>
            <a:pPr marL="114300" indent="0" algn="just" defTabSz="541338">
              <a:buNone/>
            </a:pPr>
            <a:r>
              <a:rPr lang="tr-TR" dirty="0" smtClean="0">
                <a:solidFill>
                  <a:schemeClr val="tx1"/>
                </a:solidFill>
              </a:rPr>
              <a:t>Bu ders ile öğrencilerin, Allah’ı tanıyıp sağlıklı iletişim kurmaları, hayatı anlamlandırmaları, aklını kullanmaları, sorumlu davranma becerilerini geliştirmeleri hedeflenmektedir.</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90280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pitchFamily="18" charset="0"/>
                <a:ea typeface="Calibri" pitchFamily="34" charset="0"/>
                <a:cs typeface="Times New Roman" pitchFamily="18" charset="0"/>
              </a:rPr>
              <a:t>Öğretim Programları</a:t>
            </a:r>
            <a:endParaRPr lang="tr-TR" dirty="0"/>
          </a:p>
        </p:txBody>
      </p:sp>
      <p:sp>
        <p:nvSpPr>
          <p:cNvPr id="3" name="İçerik Yer Tutucusu 2"/>
          <p:cNvSpPr>
            <a:spLocks noGrp="1"/>
          </p:cNvSpPr>
          <p:nvPr>
            <p:ph idx="1"/>
          </p:nvPr>
        </p:nvSpPr>
        <p:spPr/>
        <p:txBody>
          <a:bodyPr/>
          <a:lstStyle/>
          <a:p>
            <a:pPr marL="114300" indent="0" algn="just">
              <a:buNone/>
              <a:tabLst>
                <a:tab pos="444500" algn="l"/>
              </a:tabLst>
            </a:pPr>
            <a:endParaRPr lang="tr-TR" sz="2200" b="1" dirty="0" smtClean="0">
              <a:solidFill>
                <a:schemeClr val="tx1"/>
              </a:solidFill>
            </a:endParaRPr>
          </a:p>
          <a:p>
            <a:pPr marL="114300" indent="0" algn="just">
              <a:buNone/>
              <a:tabLst>
                <a:tab pos="444500" algn="l"/>
              </a:tabLst>
            </a:pPr>
            <a:endParaRPr lang="tr-TR" sz="2200" b="1" dirty="0">
              <a:solidFill>
                <a:schemeClr val="tx1"/>
              </a:solidFill>
            </a:endParaRPr>
          </a:p>
          <a:p>
            <a:pPr marL="114300" indent="0" algn="just">
              <a:buNone/>
              <a:tabLst>
                <a:tab pos="444500" algn="l"/>
              </a:tabLst>
            </a:pPr>
            <a:r>
              <a:rPr lang="tr-TR" sz="2200" b="1" dirty="0" smtClean="0">
                <a:solidFill>
                  <a:schemeClr val="tx1"/>
                </a:solidFill>
              </a:rPr>
              <a:t>3</a:t>
            </a:r>
            <a:r>
              <a:rPr lang="tr-TR" sz="2200" b="1" dirty="0">
                <a:solidFill>
                  <a:schemeClr val="tx1"/>
                </a:solidFill>
              </a:rPr>
              <a:t>.	İbadet Öğrenme Alanı</a:t>
            </a:r>
          </a:p>
          <a:p>
            <a:pPr marL="114300" indent="0" algn="just">
              <a:buNone/>
              <a:tabLst>
                <a:tab pos="444500" algn="l"/>
              </a:tabLst>
            </a:pPr>
            <a:r>
              <a:rPr lang="tr-TR" sz="2200" dirty="0" smtClean="0">
                <a:solidFill>
                  <a:schemeClr val="tx1"/>
                </a:solidFill>
              </a:rPr>
              <a:t>Bu ders ile öğrencilere, İslam’da ibadet </a:t>
            </a:r>
            <a:r>
              <a:rPr lang="tr-TR" sz="2200" dirty="0">
                <a:solidFill>
                  <a:schemeClr val="tx1"/>
                </a:solidFill>
              </a:rPr>
              <a:t>ve </a:t>
            </a:r>
            <a:r>
              <a:rPr lang="tr-TR" sz="2200" dirty="0" smtClean="0">
                <a:solidFill>
                  <a:schemeClr val="tx1"/>
                </a:solidFill>
              </a:rPr>
              <a:t>ibadetin faydalarını öğrenmeleri ve ibadetlere </a:t>
            </a:r>
            <a:r>
              <a:rPr lang="tr-TR" sz="2200" dirty="0">
                <a:solidFill>
                  <a:schemeClr val="tx1"/>
                </a:solidFill>
              </a:rPr>
              <a:t>katılma alışkanlığı kazandırılması amaçlanmaktadır.</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26402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pitchFamily="18" charset="0"/>
                <a:ea typeface="Calibri" pitchFamily="34" charset="0"/>
                <a:cs typeface="Times New Roman" pitchFamily="18" charset="0"/>
              </a:rPr>
              <a:t>Öğretim Programları</a:t>
            </a:r>
            <a:endParaRPr lang="tr-TR" dirty="0"/>
          </a:p>
        </p:txBody>
      </p:sp>
      <p:sp>
        <p:nvSpPr>
          <p:cNvPr id="3" name="İçerik Yer Tutucusu 2"/>
          <p:cNvSpPr>
            <a:spLocks noGrp="1"/>
          </p:cNvSpPr>
          <p:nvPr>
            <p:ph idx="1"/>
          </p:nvPr>
        </p:nvSpPr>
        <p:spPr/>
        <p:txBody>
          <a:bodyPr/>
          <a:lstStyle/>
          <a:p>
            <a:pPr marL="114300" indent="0" algn="just" defTabSz="444500">
              <a:buNone/>
            </a:pPr>
            <a:endParaRPr lang="tr-TR" b="1" dirty="0" smtClean="0">
              <a:solidFill>
                <a:schemeClr val="tx1"/>
              </a:solidFill>
            </a:endParaRPr>
          </a:p>
          <a:p>
            <a:pPr marL="114300" indent="0" algn="just" defTabSz="444500">
              <a:buNone/>
            </a:pPr>
            <a:endParaRPr lang="tr-TR" b="1" dirty="0">
              <a:solidFill>
                <a:schemeClr val="tx1"/>
              </a:solidFill>
            </a:endParaRPr>
          </a:p>
          <a:p>
            <a:pPr marL="114300" indent="0" algn="just" defTabSz="444500">
              <a:buNone/>
            </a:pPr>
            <a:r>
              <a:rPr lang="tr-TR" b="1" dirty="0" smtClean="0">
                <a:solidFill>
                  <a:schemeClr val="tx1"/>
                </a:solidFill>
              </a:rPr>
              <a:t>4</a:t>
            </a:r>
            <a:r>
              <a:rPr lang="tr-TR" b="1" dirty="0">
                <a:solidFill>
                  <a:schemeClr val="tx1"/>
                </a:solidFill>
              </a:rPr>
              <a:t>.	Siyer Öğrenme Alanı</a:t>
            </a:r>
          </a:p>
          <a:p>
            <a:pPr marL="114300" indent="0" algn="just" defTabSz="444500">
              <a:buNone/>
            </a:pPr>
            <a:r>
              <a:rPr lang="tr-TR" dirty="0" smtClean="0">
                <a:solidFill>
                  <a:schemeClr val="tx1"/>
                </a:solidFill>
              </a:rPr>
              <a:t>Bu derste öğrencilerin</a:t>
            </a:r>
            <a:r>
              <a:rPr lang="tr-TR" dirty="0">
                <a:solidFill>
                  <a:schemeClr val="tx1"/>
                </a:solidFill>
              </a:rPr>
              <a:t>, Hz. Peygamber’in misyonunu öğrenme, örnekliğini kavrama, onu doğru anlama ve modelleme bilinci kazanmaları amaçlanmaktadır</a:t>
            </a:r>
            <a:r>
              <a:rPr lang="tr-TR" dirty="0" smtClean="0">
                <a:solidFill>
                  <a:schemeClr val="tx1"/>
                </a:solidFill>
              </a:rPr>
              <a:t>.</a:t>
            </a:r>
          </a:p>
          <a:p>
            <a:pPr marL="114300" indent="0" algn="just" defTabSz="444500">
              <a:buNone/>
            </a:pPr>
            <a:r>
              <a:rPr lang="tr-TR" dirty="0" smtClean="0">
                <a:solidFill>
                  <a:schemeClr val="tx1"/>
                </a:solidFill>
              </a:rPr>
              <a:t>.</a:t>
            </a:r>
            <a:endParaRPr lang="tr-TR" dirty="0">
              <a:solidFill>
                <a:schemeClr val="tx1"/>
              </a:solidFill>
            </a:endParaRP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93771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pitchFamily="18" charset="0"/>
                <a:ea typeface="Calibri" pitchFamily="34" charset="0"/>
                <a:cs typeface="Times New Roman" pitchFamily="18" charset="0"/>
              </a:rPr>
              <a:t>Öğretim Programları</a:t>
            </a:r>
            <a:endParaRPr lang="tr-TR" dirty="0"/>
          </a:p>
        </p:txBody>
      </p:sp>
      <p:sp>
        <p:nvSpPr>
          <p:cNvPr id="3" name="İçerik Yer Tutucusu 2"/>
          <p:cNvSpPr>
            <a:spLocks noGrp="1"/>
          </p:cNvSpPr>
          <p:nvPr>
            <p:ph idx="1"/>
          </p:nvPr>
        </p:nvSpPr>
        <p:spPr/>
        <p:txBody>
          <a:bodyPr/>
          <a:lstStyle/>
          <a:p>
            <a:pPr marL="114300" indent="0" algn="just" defTabSz="444500">
              <a:buNone/>
            </a:pPr>
            <a:endParaRPr lang="tr-TR" b="1" dirty="0" smtClean="0">
              <a:solidFill>
                <a:schemeClr val="tx1"/>
              </a:solidFill>
            </a:endParaRPr>
          </a:p>
          <a:p>
            <a:pPr marL="114300" indent="0" algn="just" defTabSz="444500">
              <a:buNone/>
            </a:pPr>
            <a:r>
              <a:rPr lang="tr-TR" b="1" dirty="0" smtClean="0">
                <a:solidFill>
                  <a:schemeClr val="tx1"/>
                </a:solidFill>
              </a:rPr>
              <a:t>5</a:t>
            </a:r>
            <a:r>
              <a:rPr lang="tr-TR" b="1" dirty="0">
                <a:solidFill>
                  <a:schemeClr val="tx1"/>
                </a:solidFill>
              </a:rPr>
              <a:t>.	Ahlak Öğrenme Alanı</a:t>
            </a:r>
          </a:p>
          <a:p>
            <a:pPr marL="114300" indent="0" algn="just">
              <a:buNone/>
            </a:pPr>
            <a:endParaRPr lang="tr-TR" dirty="0" smtClean="0">
              <a:solidFill>
                <a:schemeClr val="tx1"/>
              </a:solidFill>
            </a:endParaRPr>
          </a:p>
          <a:p>
            <a:pPr marL="114300" indent="0" algn="just">
              <a:buNone/>
            </a:pPr>
            <a:r>
              <a:rPr lang="tr-TR" dirty="0" smtClean="0">
                <a:solidFill>
                  <a:schemeClr val="tx1"/>
                </a:solidFill>
              </a:rPr>
              <a:t>Bu derste öğrencilerin, Allah ve Resulünün razı olacağı doğru davranış bilgisini kazanmaları hedeflenmektedir.</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25709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sz="3200" b="1" cap="none" dirty="0">
                <a:solidFill>
                  <a:prstClr val="black"/>
                </a:solidFill>
                <a:latin typeface="Times New Roman"/>
                <a:ea typeface="Calibri"/>
                <a:cs typeface="Times New Roman"/>
              </a:rPr>
              <a:t>Kur Sistemi</a:t>
            </a:r>
            <a:endParaRPr lang="tr-TR" dirty="0">
              <a:solidFill>
                <a:schemeClr val="accent1">
                  <a:lumMod val="75000"/>
                </a:schemeClr>
              </a:solidFill>
            </a:endParaRPr>
          </a:p>
        </p:txBody>
      </p:sp>
      <p:sp>
        <p:nvSpPr>
          <p:cNvPr id="21507"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r>
              <a:rPr lang="tr-TR" b="1" dirty="0" smtClean="0">
                <a:solidFill>
                  <a:schemeClr val="tx1"/>
                </a:solidFill>
              </a:rPr>
              <a:t>Kur </a:t>
            </a:r>
            <a:r>
              <a:rPr lang="tr-TR" b="1" dirty="0">
                <a:solidFill>
                  <a:schemeClr val="tx1"/>
                </a:solidFill>
              </a:rPr>
              <a:t>Sistemi Nedir?</a:t>
            </a:r>
          </a:p>
          <a:p>
            <a:pPr marL="114300" indent="0" algn="just">
              <a:buNone/>
            </a:pPr>
            <a:r>
              <a:rPr lang="tr-TR" dirty="0" smtClean="0">
                <a:solidFill>
                  <a:schemeClr val="tx1"/>
                </a:solidFill>
              </a:rPr>
              <a:t>Bir </a:t>
            </a:r>
            <a:r>
              <a:rPr lang="tr-TR" dirty="0">
                <a:solidFill>
                  <a:schemeClr val="tx1"/>
                </a:solidFill>
              </a:rPr>
              <a:t>eğitim kavramı olarak ‘Kur’; Belli amaçlara ulaşmak için programda yer alan konuları, </a:t>
            </a:r>
            <a:r>
              <a:rPr lang="tr-TR" dirty="0" smtClean="0">
                <a:solidFill>
                  <a:schemeClr val="tx1"/>
                </a:solidFill>
              </a:rPr>
              <a:t>aşamalık </a:t>
            </a:r>
            <a:r>
              <a:rPr lang="tr-TR" dirty="0">
                <a:solidFill>
                  <a:schemeClr val="tx1"/>
                </a:solidFill>
              </a:rPr>
              <a:t>esasına göre öğrencilere vermek demektir.</a:t>
            </a:r>
          </a:p>
          <a:p>
            <a:pPr marL="114300" indent="0" algn="just">
              <a:buNone/>
            </a:pPr>
            <a:r>
              <a:rPr lang="tr-TR" dirty="0" smtClean="0">
                <a:solidFill>
                  <a:schemeClr val="tx1"/>
                </a:solidFill>
              </a:rPr>
              <a:t>Öğrencileri </a:t>
            </a:r>
            <a:r>
              <a:rPr lang="tr-TR" dirty="0">
                <a:solidFill>
                  <a:schemeClr val="tx1"/>
                </a:solidFill>
              </a:rPr>
              <a:t>bilgi </a:t>
            </a:r>
            <a:r>
              <a:rPr lang="tr-TR" dirty="0" smtClean="0">
                <a:solidFill>
                  <a:schemeClr val="tx1"/>
                </a:solidFill>
              </a:rPr>
              <a:t>seviyelerine göre </a:t>
            </a:r>
            <a:r>
              <a:rPr lang="tr-TR" dirty="0">
                <a:solidFill>
                  <a:schemeClr val="tx1"/>
                </a:solidFill>
              </a:rPr>
              <a:t>sınıflamak, gruplara ayırmak demektir. </a:t>
            </a:r>
            <a:endParaRPr lang="tr-TR" dirty="0" smtClean="0">
              <a:solidFill>
                <a:schemeClr val="tx1"/>
              </a:solidFill>
            </a:endParaRPr>
          </a:p>
          <a:p>
            <a:pPr marL="114300" indent="0" algn="just">
              <a:buNone/>
            </a:pPr>
            <a:r>
              <a:rPr lang="tr-TR" dirty="0">
                <a:solidFill>
                  <a:schemeClr val="tx1"/>
                </a:solidFill>
              </a:rPr>
              <a:t>Y</a:t>
            </a:r>
            <a:r>
              <a:rPr lang="tr-TR" dirty="0" smtClean="0">
                <a:solidFill>
                  <a:schemeClr val="tx1"/>
                </a:solidFill>
              </a:rPr>
              <a:t>aşlarına, </a:t>
            </a:r>
            <a:r>
              <a:rPr lang="tr-TR" dirty="0">
                <a:solidFill>
                  <a:schemeClr val="tx1"/>
                </a:solidFill>
              </a:rPr>
              <a:t>örgün eğitimde devam ettikleri sınıflara göre gruplara ayırmak değildir.</a:t>
            </a:r>
          </a:p>
          <a:p>
            <a:pPr marL="114300" indent="0" algn="just">
              <a:buNone/>
            </a:pPr>
            <a:endParaRPr lang="tr-TR" dirty="0">
              <a:solidFill>
                <a:schemeClr val="tx1"/>
              </a:solidFill>
            </a:endParaRPr>
          </a:p>
          <a:p>
            <a:pPr marL="114300" indent="0">
              <a:buNone/>
            </a:pPr>
            <a:endParaRPr lang="tr-TR" dirty="0" smtClean="0"/>
          </a:p>
        </p:txBody>
      </p:sp>
      <p:pic>
        <p:nvPicPr>
          <p:cNvPr id="21508"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Başlık 1"/>
          <p:cNvSpPr>
            <a:spLocks noGrp="1"/>
          </p:cNvSpPr>
          <p:nvPr>
            <p:ph type="title"/>
          </p:nvPr>
        </p:nvSpPr>
        <p:spPr bwMode="auto"/>
        <p:txBody>
          <a:bodyPr wrap="square" numCol="1" anchorCtr="0" compatLnSpc="1">
            <a:prstTxWarp prst="textNoShape">
              <a:avLst/>
            </a:prstTxWarp>
          </a:bodyPr>
          <a:lstStyle/>
          <a:p>
            <a:pPr>
              <a:lnSpc>
                <a:spcPct val="115000"/>
              </a:lnSpc>
            </a:pPr>
            <a:r>
              <a:rPr lang="tr-TR" sz="3200" b="1" cap="none" dirty="0" smtClean="0">
                <a:solidFill>
                  <a:schemeClr val="tx1"/>
                </a:solidFill>
                <a:ea typeface="Calibri" pitchFamily="34" charset="0"/>
                <a:cs typeface="TimesNewRomanPS-BoldMT"/>
              </a:rPr>
              <a:t>Kur Sistemi</a:t>
            </a:r>
          </a:p>
        </p:txBody>
      </p:sp>
      <p:sp>
        <p:nvSpPr>
          <p:cNvPr id="22531" name="İçerik Yer Tutucusu 2"/>
          <p:cNvSpPr>
            <a:spLocks noGrp="1"/>
          </p:cNvSpPr>
          <p:nvPr>
            <p:ph idx="1"/>
          </p:nvPr>
        </p:nvSpPr>
        <p:spPr/>
        <p:txBody>
          <a:bodyPr/>
          <a:lstStyle/>
          <a:p>
            <a:pPr marL="114300" indent="0">
              <a:buNone/>
            </a:pPr>
            <a:endParaRPr lang="tr-TR" dirty="0" smtClean="0"/>
          </a:p>
          <a:p>
            <a:pPr marL="114300" indent="0">
              <a:buNone/>
            </a:pPr>
            <a:endParaRPr lang="tr-TR" dirty="0"/>
          </a:p>
          <a:p>
            <a:pPr marL="114300" indent="0" algn="just">
              <a:buNone/>
            </a:pPr>
            <a:r>
              <a:rPr lang="tr-TR" dirty="0" smtClean="0">
                <a:solidFill>
                  <a:schemeClr val="tx1"/>
                </a:solidFill>
              </a:rPr>
              <a:t>Mesela </a:t>
            </a:r>
            <a:r>
              <a:rPr lang="tr-TR" dirty="0">
                <a:solidFill>
                  <a:schemeClr val="tx1"/>
                </a:solidFill>
              </a:rPr>
              <a:t>hiç Kur'an-ı Kerimi yüzünden okumasını bilmeyen öğrenci bu ders için 1. </a:t>
            </a:r>
            <a:r>
              <a:rPr lang="tr-TR" dirty="0" err="1">
                <a:solidFill>
                  <a:schemeClr val="tx1"/>
                </a:solidFill>
              </a:rPr>
              <a:t>kur'a</a:t>
            </a:r>
            <a:r>
              <a:rPr lang="tr-TR" dirty="0">
                <a:solidFill>
                  <a:schemeClr val="tx1"/>
                </a:solidFill>
              </a:rPr>
              <a:t> kaydedilir. Kur'an-ı Kerimi yüzünden okuyan ve </a:t>
            </a:r>
            <a:r>
              <a:rPr lang="tr-TR" dirty="0" smtClean="0">
                <a:solidFill>
                  <a:schemeClr val="tx1"/>
                </a:solidFill>
              </a:rPr>
              <a:t>ilgili </a:t>
            </a:r>
            <a:r>
              <a:rPr lang="tr-TR" dirty="0" err="1" smtClean="0">
                <a:solidFill>
                  <a:schemeClr val="tx1"/>
                </a:solidFill>
              </a:rPr>
              <a:t>kur’da</a:t>
            </a:r>
            <a:r>
              <a:rPr lang="tr-TR" dirty="0" smtClean="0">
                <a:solidFill>
                  <a:schemeClr val="tx1"/>
                </a:solidFill>
              </a:rPr>
              <a:t> </a:t>
            </a:r>
            <a:r>
              <a:rPr lang="tr-TR" dirty="0">
                <a:solidFill>
                  <a:schemeClr val="tx1"/>
                </a:solidFill>
              </a:rPr>
              <a:t>yer alan </a:t>
            </a:r>
            <a:r>
              <a:rPr lang="tr-TR" dirty="0" smtClean="0">
                <a:solidFill>
                  <a:schemeClr val="tx1"/>
                </a:solidFill>
              </a:rPr>
              <a:t>dua </a:t>
            </a:r>
            <a:r>
              <a:rPr lang="tr-TR" dirty="0">
                <a:solidFill>
                  <a:schemeClr val="tx1"/>
                </a:solidFill>
              </a:rPr>
              <a:t>ve sureleri ezbere bilen öğrenci 2. </a:t>
            </a:r>
            <a:r>
              <a:rPr lang="tr-TR" dirty="0" err="1">
                <a:solidFill>
                  <a:schemeClr val="tx1"/>
                </a:solidFill>
              </a:rPr>
              <a:t>kur'a</a:t>
            </a:r>
            <a:r>
              <a:rPr lang="tr-TR" dirty="0">
                <a:solidFill>
                  <a:schemeClr val="tx1"/>
                </a:solidFill>
              </a:rPr>
              <a:t> kaydedilir. İkinci kurdaki dua ve sureleri ezberlemiş, Kur'an-ı Kerimi de belli düzeyde yüzünden okuyan öğrenci ise 3. </a:t>
            </a:r>
            <a:r>
              <a:rPr lang="tr-TR" dirty="0" err="1">
                <a:solidFill>
                  <a:schemeClr val="tx1"/>
                </a:solidFill>
              </a:rPr>
              <a:t>kur'a</a:t>
            </a:r>
            <a:r>
              <a:rPr lang="tr-TR" dirty="0">
                <a:solidFill>
                  <a:schemeClr val="tx1"/>
                </a:solidFill>
              </a:rPr>
              <a:t> kaydedilir. İbadet, itikat, siyer ve ahlak dersleri için de durum böyledir.</a:t>
            </a:r>
            <a:endParaRPr lang="tr-TR" dirty="0" smtClean="0">
              <a:solidFill>
                <a:schemeClr val="tx1"/>
              </a:solidFill>
            </a:endParaRPr>
          </a:p>
        </p:txBody>
      </p:sp>
      <p:pic>
        <p:nvPicPr>
          <p:cNvPr id="22532"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ea typeface="Calibri" pitchFamily="34" charset="0"/>
                <a:cs typeface="TimesNewRomanPS-BoldMT"/>
              </a:rPr>
              <a:t>Kur </a:t>
            </a:r>
            <a:r>
              <a:rPr lang="tr-TR" sz="3200" b="1" cap="none" dirty="0" smtClean="0">
                <a:solidFill>
                  <a:prstClr val="black"/>
                </a:solidFill>
                <a:ea typeface="Calibri" pitchFamily="34" charset="0"/>
                <a:cs typeface="TimesNewRomanPS-BoldMT"/>
              </a:rPr>
              <a:t>Sisteminin Faydaları</a:t>
            </a:r>
            <a:endParaRPr lang="tr-TR" b="1" dirty="0"/>
          </a:p>
        </p:txBody>
      </p:sp>
      <p:sp>
        <p:nvSpPr>
          <p:cNvPr id="3"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r>
              <a:rPr lang="tr-TR" dirty="0" smtClean="0">
                <a:solidFill>
                  <a:schemeClr val="tx1"/>
                </a:solidFill>
              </a:rPr>
              <a:t>Bu </a:t>
            </a:r>
            <a:r>
              <a:rPr lang="tr-TR" dirty="0">
                <a:solidFill>
                  <a:schemeClr val="tx1"/>
                </a:solidFill>
              </a:rPr>
              <a:t>sistemde, öğrencilerin daha önce elde ettikleri </a:t>
            </a:r>
            <a:r>
              <a:rPr lang="tr-TR" dirty="0" smtClean="0">
                <a:solidFill>
                  <a:schemeClr val="tx1"/>
                </a:solidFill>
              </a:rPr>
              <a:t>bilgileri </a:t>
            </a:r>
            <a:r>
              <a:rPr lang="tr-TR" u="sng" dirty="0" smtClean="0">
                <a:solidFill>
                  <a:schemeClr val="tx1"/>
                </a:solidFill>
              </a:rPr>
              <a:t>tekrarlamalarının</a:t>
            </a:r>
            <a:r>
              <a:rPr lang="tr-TR" dirty="0" smtClean="0">
                <a:solidFill>
                  <a:schemeClr val="tx1"/>
                </a:solidFill>
              </a:rPr>
              <a:t> </a:t>
            </a:r>
            <a:r>
              <a:rPr lang="tr-TR" dirty="0">
                <a:solidFill>
                  <a:schemeClr val="tx1"/>
                </a:solidFill>
              </a:rPr>
              <a:t>önüne geçilerek eğitim sürecinde </a:t>
            </a:r>
            <a:r>
              <a:rPr lang="tr-TR" u="sng" dirty="0">
                <a:solidFill>
                  <a:schemeClr val="tx1"/>
                </a:solidFill>
              </a:rPr>
              <a:t>vakit kaybı önlenmiş </a:t>
            </a:r>
            <a:r>
              <a:rPr lang="tr-TR" dirty="0">
                <a:solidFill>
                  <a:schemeClr val="tx1"/>
                </a:solidFill>
              </a:rPr>
              <a:t>olmaktadır. </a:t>
            </a:r>
            <a:endParaRPr lang="tr-TR" dirty="0" smtClean="0">
              <a:solidFill>
                <a:schemeClr val="tx1"/>
              </a:solidFill>
            </a:endParaRPr>
          </a:p>
          <a:p>
            <a:pPr marL="114300" indent="0" algn="just">
              <a:buNone/>
            </a:pPr>
            <a:r>
              <a:rPr lang="tr-TR" dirty="0" smtClean="0">
                <a:solidFill>
                  <a:schemeClr val="tx1"/>
                </a:solidFill>
              </a:rPr>
              <a:t>Bu uygulamayla öğrencinin; Kursu </a:t>
            </a:r>
            <a:r>
              <a:rPr lang="tr-TR" u="sng" dirty="0">
                <a:solidFill>
                  <a:schemeClr val="tx1"/>
                </a:solidFill>
              </a:rPr>
              <a:t>rastgele</a:t>
            </a:r>
            <a:r>
              <a:rPr lang="tr-TR" dirty="0">
                <a:solidFill>
                  <a:schemeClr val="tx1"/>
                </a:solidFill>
              </a:rPr>
              <a:t> bir noktada bırakıp gitmesinin önüne geçilir, </a:t>
            </a:r>
            <a:r>
              <a:rPr lang="tr-TR" dirty="0" smtClean="0">
                <a:solidFill>
                  <a:schemeClr val="tx1"/>
                </a:solidFill>
              </a:rPr>
              <a:t>sistemli</a:t>
            </a:r>
            <a:r>
              <a:rPr lang="tr-TR" dirty="0">
                <a:solidFill>
                  <a:schemeClr val="tx1"/>
                </a:solidFill>
              </a:rPr>
              <a:t>, </a:t>
            </a:r>
            <a:r>
              <a:rPr lang="tr-TR" dirty="0" smtClean="0">
                <a:solidFill>
                  <a:schemeClr val="tx1"/>
                </a:solidFill>
              </a:rPr>
              <a:t>düzenli eğitim sürecini  tamamlaması sağlanmış </a:t>
            </a:r>
            <a:r>
              <a:rPr lang="tr-TR" dirty="0">
                <a:solidFill>
                  <a:schemeClr val="tx1"/>
                </a:solidFill>
              </a:rPr>
              <a:t>olur.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8528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fontAlgn="auto">
              <a:spcAft>
                <a:spcPts val="0"/>
              </a:spcAft>
              <a:defRPr/>
            </a:pPr>
            <a:r>
              <a:rPr lang="tr-TR" b="1" dirty="0" smtClean="0">
                <a:solidFill>
                  <a:schemeClr val="tx1"/>
                </a:solidFill>
              </a:rPr>
              <a:t>dayanak</a:t>
            </a:r>
            <a:endParaRPr lang="tr-TR" b="1" dirty="0">
              <a:solidFill>
                <a:schemeClr val="tx1"/>
              </a:solidFill>
            </a:endParaRPr>
          </a:p>
        </p:txBody>
      </p:sp>
      <p:sp>
        <p:nvSpPr>
          <p:cNvPr id="10243" name="İçerik Yer Tutucusu 2"/>
          <p:cNvSpPr>
            <a:spLocks noGrp="1"/>
          </p:cNvSpPr>
          <p:nvPr>
            <p:ph idx="1"/>
          </p:nvPr>
        </p:nvSpPr>
        <p:spPr/>
        <p:txBody>
          <a:bodyPr/>
          <a:lstStyle/>
          <a:p>
            <a:pPr marL="114300" indent="0">
              <a:buNone/>
            </a:pPr>
            <a:endParaRPr lang="tr-TR" dirty="0" smtClean="0">
              <a:solidFill>
                <a:schemeClr val="tx1"/>
              </a:solidFill>
            </a:endParaRPr>
          </a:p>
          <a:p>
            <a:pPr marL="114300" indent="0">
              <a:buNone/>
            </a:pPr>
            <a:endParaRPr lang="tr-TR" dirty="0">
              <a:solidFill>
                <a:schemeClr val="tx1"/>
              </a:solidFill>
            </a:endParaRPr>
          </a:p>
          <a:p>
            <a:pPr marL="114300" indent="0">
              <a:buNone/>
            </a:pPr>
            <a:r>
              <a:rPr lang="tr-TR" dirty="0" smtClean="0">
                <a:solidFill>
                  <a:schemeClr val="tx1"/>
                </a:solidFill>
              </a:rPr>
              <a:t>Yaz Kur'an Kursları, </a:t>
            </a:r>
          </a:p>
          <a:p>
            <a:pPr marL="114300" indent="0" algn="just">
              <a:buNone/>
            </a:pPr>
            <a:r>
              <a:rPr lang="tr-TR" dirty="0" smtClean="0">
                <a:solidFill>
                  <a:schemeClr val="tx1"/>
                </a:solidFill>
              </a:rPr>
              <a:t>2009 tarihli Bakanlar Kurulu Kararı ile 2012 tarihli Kur'an Kursları Yönetmeliği ve Yönergesi hükümlerine göre yürütülmektedir.</a:t>
            </a:r>
          </a:p>
          <a:p>
            <a:pPr marL="114300" indent="0">
              <a:buNone/>
            </a:pPr>
            <a:endParaRPr lang="tr-TR" dirty="0" smtClean="0"/>
          </a:p>
        </p:txBody>
      </p:sp>
      <p:pic>
        <p:nvPicPr>
          <p:cNvPr id="1024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ea typeface="Calibri" pitchFamily="34" charset="0"/>
                <a:cs typeface="TimesNewRomanPS-BoldMT"/>
              </a:rPr>
              <a:t>Kur </a:t>
            </a:r>
            <a:r>
              <a:rPr lang="tr-TR" sz="3200" b="1" cap="none" dirty="0" smtClean="0">
                <a:solidFill>
                  <a:prstClr val="black"/>
                </a:solidFill>
                <a:ea typeface="Calibri" pitchFamily="34" charset="0"/>
                <a:cs typeface="TimesNewRomanPS-BoldMT"/>
              </a:rPr>
              <a:t>Sisteminin Faydaları</a:t>
            </a:r>
            <a:endParaRPr lang="tr-TR" b="1" dirty="0"/>
          </a:p>
        </p:txBody>
      </p:sp>
      <p:sp>
        <p:nvSpPr>
          <p:cNvPr id="3"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r>
              <a:rPr lang="tr-TR" dirty="0" smtClean="0">
                <a:solidFill>
                  <a:schemeClr val="tx1"/>
                </a:solidFill>
              </a:rPr>
              <a:t>Yaz </a:t>
            </a:r>
            <a:r>
              <a:rPr lang="tr-TR" dirty="0">
                <a:solidFill>
                  <a:schemeClr val="tx1"/>
                </a:solidFill>
              </a:rPr>
              <a:t>Kur’an </a:t>
            </a:r>
            <a:r>
              <a:rPr lang="tr-TR" dirty="0" err="1">
                <a:solidFill>
                  <a:schemeClr val="tx1"/>
                </a:solidFill>
              </a:rPr>
              <a:t>Kursları’nın</a:t>
            </a:r>
            <a:r>
              <a:rPr lang="tr-TR" dirty="0">
                <a:solidFill>
                  <a:schemeClr val="tx1"/>
                </a:solidFill>
              </a:rPr>
              <a:t> açıldığı dönemler genelde izin, tatil ve kırsal kesimler için işlerin yoğun olduğu dönemlerdir. K</a:t>
            </a:r>
            <a:r>
              <a:rPr lang="tr-TR" dirty="0" smtClean="0">
                <a:solidFill>
                  <a:schemeClr val="tx1"/>
                </a:solidFill>
              </a:rPr>
              <a:t>ur </a:t>
            </a:r>
            <a:r>
              <a:rPr lang="tr-TR" dirty="0">
                <a:solidFill>
                  <a:schemeClr val="tx1"/>
                </a:solidFill>
              </a:rPr>
              <a:t>sistemi, herkese imkânları elverdiği ve fırsat bulduğu dönemde Yaz Kur’an </a:t>
            </a:r>
            <a:r>
              <a:rPr lang="tr-TR" dirty="0" smtClean="0">
                <a:solidFill>
                  <a:schemeClr val="tx1"/>
                </a:solidFill>
              </a:rPr>
              <a:t>Kurslarından </a:t>
            </a:r>
            <a:r>
              <a:rPr lang="tr-TR" dirty="0">
                <a:solidFill>
                  <a:schemeClr val="tx1"/>
                </a:solidFill>
              </a:rPr>
              <a:t>yararlanmasının yolunu açmaktadır. </a:t>
            </a:r>
            <a:endParaRPr lang="tr-TR" dirty="0" smtClean="0">
              <a:solidFill>
                <a:schemeClr val="tx1"/>
              </a:solidFill>
            </a:endParaRPr>
          </a:p>
          <a:p>
            <a:pPr marL="114300" indent="0" algn="just">
              <a:buNone/>
            </a:pPr>
            <a:r>
              <a:rPr lang="tr-TR" dirty="0" smtClean="0">
                <a:solidFill>
                  <a:schemeClr val="tx1"/>
                </a:solidFill>
              </a:rPr>
              <a:t>Mesela </a:t>
            </a:r>
            <a:r>
              <a:rPr lang="tr-TR" dirty="0">
                <a:solidFill>
                  <a:schemeClr val="tx1"/>
                </a:solidFill>
              </a:rPr>
              <a:t>1. Kuru ikamet ettiği yerde alan bir çocuk, 2. Kuru ailesiyle izin ya da tatile gittiği yerde alabilir. Evine döndüğünde de 3. Kuru yine kendi </a:t>
            </a:r>
            <a:r>
              <a:rPr lang="tr-TR" dirty="0" smtClean="0">
                <a:solidFill>
                  <a:schemeClr val="tx1"/>
                </a:solidFill>
              </a:rPr>
              <a:t>kursunda </a:t>
            </a:r>
            <a:r>
              <a:rPr lang="tr-TR" dirty="0">
                <a:solidFill>
                  <a:schemeClr val="tx1"/>
                </a:solidFill>
              </a:rPr>
              <a:t>alabilir. </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54358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ea typeface="Calibri" pitchFamily="34" charset="0"/>
                <a:cs typeface="TimesNewRomanPS-BoldMT"/>
              </a:rPr>
              <a:t>Kur </a:t>
            </a:r>
            <a:r>
              <a:rPr lang="tr-TR" sz="3200" b="1" cap="none" dirty="0" smtClean="0">
                <a:solidFill>
                  <a:prstClr val="black"/>
                </a:solidFill>
                <a:ea typeface="Calibri" pitchFamily="34" charset="0"/>
                <a:cs typeface="TimesNewRomanPS-BoldMT"/>
              </a:rPr>
              <a:t>Sisteminin Faydaları</a:t>
            </a:r>
            <a:endParaRPr lang="tr-TR" b="1" dirty="0"/>
          </a:p>
        </p:txBody>
      </p:sp>
      <p:sp>
        <p:nvSpPr>
          <p:cNvPr id="3"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endParaRPr lang="tr-TR" dirty="0">
              <a:solidFill>
                <a:schemeClr val="tx1"/>
              </a:solidFill>
            </a:endParaRPr>
          </a:p>
          <a:p>
            <a:pPr marL="114300" indent="0" algn="just">
              <a:buNone/>
            </a:pPr>
            <a:r>
              <a:rPr lang="tr-TR" dirty="0" smtClean="0">
                <a:solidFill>
                  <a:schemeClr val="tx1"/>
                </a:solidFill>
              </a:rPr>
              <a:t>Kur </a:t>
            </a:r>
            <a:r>
              <a:rPr lang="tr-TR" dirty="0">
                <a:solidFill>
                  <a:schemeClr val="tx1"/>
                </a:solidFill>
              </a:rPr>
              <a:t>sisteminin uygulanmasını kolaylaştırmak amacıyla, müftülüklerin birbirine yakın olan kurs ve camilerde kurları paylaştırma imkânı da vardır. Mesela 1. Kur ‘A’, 2. Kur ‘B’, 3. Kur ‘C’ camisinde olacak şekilde bir düzenleme yapılabilmektedir.</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7323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000" b="1" cap="none" dirty="0" smtClean="0">
                <a:solidFill>
                  <a:srgbClr val="000000"/>
                </a:solidFill>
                <a:latin typeface="Times New Roman"/>
                <a:ea typeface="Calibri"/>
              </a:rPr>
              <a:t>Kur’an Kursları (Okul Öncesi Dönemi)</a:t>
            </a:r>
            <a:br>
              <a:rPr lang="tr-TR" sz="3000" b="1" cap="none" dirty="0" smtClean="0">
                <a:solidFill>
                  <a:srgbClr val="000000"/>
                </a:solidFill>
                <a:latin typeface="Times New Roman"/>
                <a:ea typeface="Calibri"/>
              </a:rPr>
            </a:br>
            <a:r>
              <a:rPr lang="tr-TR" sz="3000" b="1" cap="none" dirty="0" smtClean="0">
                <a:solidFill>
                  <a:srgbClr val="000000"/>
                </a:solidFill>
                <a:latin typeface="Times New Roman"/>
                <a:ea typeface="Calibri"/>
              </a:rPr>
              <a:t>Öğretim Programı </a:t>
            </a:r>
            <a:br>
              <a:rPr lang="tr-TR" sz="3000" b="1" cap="none" dirty="0" smtClean="0">
                <a:solidFill>
                  <a:srgbClr val="000000"/>
                </a:solidFill>
                <a:latin typeface="Times New Roman"/>
                <a:ea typeface="Calibri"/>
              </a:rPr>
            </a:br>
            <a:r>
              <a:rPr lang="tr-TR" sz="3000" b="1" cap="none" dirty="0" smtClean="0">
                <a:solidFill>
                  <a:srgbClr val="000000"/>
                </a:solidFill>
                <a:latin typeface="Times New Roman"/>
                <a:ea typeface="Calibri"/>
              </a:rPr>
              <a:t>(4-6 yaş grubu)</a:t>
            </a:r>
            <a:endParaRPr lang="tr-TR" sz="3000" cap="none" dirty="0"/>
          </a:p>
        </p:txBody>
      </p:sp>
      <p:sp>
        <p:nvSpPr>
          <p:cNvPr id="3"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r>
              <a:rPr lang="tr-TR" dirty="0">
                <a:solidFill>
                  <a:schemeClr val="tx1"/>
                </a:solidFill>
              </a:rPr>
              <a:t>Ülkemizde, zorunlu eğitim yaşı 66 aya </a:t>
            </a:r>
            <a:r>
              <a:rPr lang="tr-TR" dirty="0" smtClean="0">
                <a:solidFill>
                  <a:schemeClr val="tx1"/>
                </a:solidFill>
              </a:rPr>
              <a:t>indirilmiştir</a:t>
            </a:r>
            <a:r>
              <a:rPr lang="tr-TR" dirty="0">
                <a:solidFill>
                  <a:schemeClr val="tx1"/>
                </a:solidFill>
              </a:rPr>
              <a:t>. Yaygın din eğitiminde her hangi bir yaş sınırlandırılması bulunmamaktadır.</a:t>
            </a:r>
          </a:p>
          <a:p>
            <a:pPr marL="114300" indent="0" algn="just">
              <a:buNone/>
            </a:pPr>
            <a:r>
              <a:rPr lang="tr-TR" dirty="0">
                <a:solidFill>
                  <a:schemeClr val="tx1"/>
                </a:solidFill>
              </a:rPr>
              <a:t>Bu durum okul öncesi dönem din eğitimi hususunda Başkanlığa sorumluluk yüklemekte ve Kur’an kurslarında programlı bir okul öncesi </a:t>
            </a:r>
            <a:r>
              <a:rPr lang="tr-TR" dirty="0" smtClean="0">
                <a:solidFill>
                  <a:schemeClr val="tx1"/>
                </a:solidFill>
              </a:rPr>
              <a:t>eğitimi önemli </a:t>
            </a:r>
            <a:r>
              <a:rPr lang="tr-TR" dirty="0">
                <a:solidFill>
                  <a:schemeClr val="tx1"/>
                </a:solidFill>
              </a:rPr>
              <a:t>kılmaktadır.</a:t>
            </a:r>
          </a:p>
          <a:p>
            <a:pPr marL="114300" indent="0" algn="just">
              <a:buNone/>
            </a:pPr>
            <a:r>
              <a:rPr lang="tr-TR" dirty="0">
                <a:solidFill>
                  <a:schemeClr val="tx1"/>
                </a:solidFill>
              </a:rPr>
              <a:t>Bu bağlamda Kur’an Kursları (Okul Öncesi Dönemi) Öğretim Programı hazırlanmış ve uygulamaya konulmuştur.</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05974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000" b="1" cap="none" dirty="0">
                <a:solidFill>
                  <a:srgbClr val="000000"/>
                </a:solidFill>
                <a:latin typeface="Times New Roman"/>
                <a:ea typeface="Calibri"/>
              </a:rPr>
              <a:t>Kur’an Kursları (Okul Öncesi Dönemi)</a:t>
            </a:r>
            <a:br>
              <a:rPr lang="tr-TR" sz="3000" b="1" cap="none" dirty="0">
                <a:solidFill>
                  <a:srgbClr val="000000"/>
                </a:solidFill>
                <a:latin typeface="Times New Roman"/>
                <a:ea typeface="Calibri"/>
              </a:rPr>
            </a:br>
            <a:r>
              <a:rPr lang="tr-TR" sz="3000" b="1" cap="none" dirty="0">
                <a:solidFill>
                  <a:srgbClr val="000000"/>
                </a:solidFill>
                <a:latin typeface="Times New Roman"/>
                <a:ea typeface="Calibri"/>
              </a:rPr>
              <a:t>Öğretim Programı </a:t>
            </a:r>
            <a:endParaRPr lang="tr-TR" dirty="0"/>
          </a:p>
        </p:txBody>
      </p:sp>
      <p:sp>
        <p:nvSpPr>
          <p:cNvPr id="3"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endParaRPr lang="tr-TR" dirty="0">
              <a:solidFill>
                <a:schemeClr val="tx1"/>
              </a:solidFill>
            </a:endParaRPr>
          </a:p>
          <a:p>
            <a:pPr marL="114300" indent="0" algn="just">
              <a:buNone/>
            </a:pPr>
            <a:r>
              <a:rPr lang="tr-TR" dirty="0" smtClean="0">
                <a:solidFill>
                  <a:schemeClr val="tx1"/>
                </a:solidFill>
              </a:rPr>
              <a:t>Program </a:t>
            </a:r>
            <a:r>
              <a:rPr lang="tr-TR" dirty="0">
                <a:solidFill>
                  <a:schemeClr val="tx1"/>
                </a:solidFill>
              </a:rPr>
              <a:t>geliştirilirken; </a:t>
            </a:r>
          </a:p>
          <a:p>
            <a:pPr marL="114300" indent="0" algn="just">
              <a:buNone/>
            </a:pPr>
            <a:r>
              <a:rPr lang="tr-TR" dirty="0">
                <a:solidFill>
                  <a:schemeClr val="tx1"/>
                </a:solidFill>
              </a:rPr>
              <a:t>Okul öncesi eğitim alanındaki yeni yaklaşım ve ilkeler ile ilahiyat bilimlerinin verileri dikkate alınmıştır. Bu bağlamda;</a:t>
            </a:r>
          </a:p>
          <a:p>
            <a:pPr marL="114300" indent="0" algn="just">
              <a:buNone/>
              <a:tabLst>
                <a:tab pos="444500" algn="l"/>
              </a:tabLst>
            </a:pPr>
            <a:r>
              <a:rPr lang="tr-TR" dirty="0" smtClean="0">
                <a:solidFill>
                  <a:schemeClr val="tx1"/>
                </a:solidFill>
              </a:rPr>
              <a:t>Çocukların </a:t>
            </a:r>
            <a:r>
              <a:rPr lang="tr-TR" dirty="0">
                <a:solidFill>
                  <a:schemeClr val="tx1"/>
                </a:solidFill>
              </a:rPr>
              <a:t>bilişsel, sosyal ve duygusal yönden gelişimlerini dikkate </a:t>
            </a:r>
            <a:r>
              <a:rPr lang="tr-TR" dirty="0" smtClean="0">
                <a:solidFill>
                  <a:schemeClr val="tx1"/>
                </a:solidFill>
              </a:rPr>
              <a:t>alan öğretim </a:t>
            </a:r>
            <a:r>
              <a:rPr lang="tr-TR" dirty="0">
                <a:solidFill>
                  <a:schemeClr val="tx1"/>
                </a:solidFill>
              </a:rPr>
              <a:t>programı anlayışı benimsenmiştir.</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1520" y="436209"/>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63541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000" b="1" cap="none" dirty="0">
                <a:solidFill>
                  <a:srgbClr val="000000"/>
                </a:solidFill>
                <a:latin typeface="Times New Roman"/>
                <a:ea typeface="Calibri"/>
              </a:rPr>
              <a:t>Kur’an Kursları (Okul Öncesi Dönemi)</a:t>
            </a:r>
            <a:br>
              <a:rPr lang="tr-TR" sz="3000" b="1" cap="none" dirty="0">
                <a:solidFill>
                  <a:srgbClr val="000000"/>
                </a:solidFill>
                <a:latin typeface="Times New Roman"/>
                <a:ea typeface="Calibri"/>
              </a:rPr>
            </a:br>
            <a:r>
              <a:rPr lang="tr-TR" sz="3000" b="1" cap="none" dirty="0">
                <a:solidFill>
                  <a:srgbClr val="000000"/>
                </a:solidFill>
                <a:latin typeface="Times New Roman"/>
                <a:ea typeface="Calibri"/>
              </a:rPr>
              <a:t>Öğretim Programı </a:t>
            </a:r>
            <a:endParaRPr lang="tr-TR" dirty="0"/>
          </a:p>
        </p:txBody>
      </p:sp>
      <p:sp>
        <p:nvSpPr>
          <p:cNvPr id="3" name="İçerik Yer Tutucusu 2"/>
          <p:cNvSpPr>
            <a:spLocks noGrp="1"/>
          </p:cNvSpPr>
          <p:nvPr>
            <p:ph idx="1"/>
          </p:nvPr>
        </p:nvSpPr>
        <p:spPr/>
        <p:txBody>
          <a:bodyPr/>
          <a:lstStyle/>
          <a:p>
            <a:pPr marL="114300" indent="0" algn="just" defTabSz="541338">
              <a:buNone/>
            </a:pPr>
            <a:r>
              <a:rPr lang="tr-TR" dirty="0">
                <a:solidFill>
                  <a:schemeClr val="tx1"/>
                </a:solidFill>
              </a:rPr>
              <a:t>Programın Yaz Kur’an Kurslarında Uygulanışı</a:t>
            </a:r>
          </a:p>
          <a:p>
            <a:pPr marL="114300" indent="0" algn="just" defTabSz="541338">
              <a:buNone/>
            </a:pPr>
            <a:r>
              <a:rPr lang="tr-TR" dirty="0">
                <a:solidFill>
                  <a:schemeClr val="tx1"/>
                </a:solidFill>
              </a:rPr>
              <a:t>1.	Yaz döneminde 9 hafta sürecek olan 135 saatlik </a:t>
            </a:r>
            <a:r>
              <a:rPr lang="tr-TR" dirty="0" smtClean="0">
                <a:solidFill>
                  <a:schemeClr val="tx1"/>
                </a:solidFill>
              </a:rPr>
              <a:t>program</a:t>
            </a:r>
            <a:r>
              <a:rPr lang="tr-TR" dirty="0">
                <a:solidFill>
                  <a:schemeClr val="tx1"/>
                </a:solidFill>
              </a:rPr>
              <a:t>, haftada 10 saat Dini </a:t>
            </a:r>
            <a:r>
              <a:rPr lang="tr-TR" dirty="0" smtClean="0">
                <a:solidFill>
                  <a:schemeClr val="tx1"/>
                </a:solidFill>
              </a:rPr>
              <a:t>Bilgiler</a:t>
            </a:r>
            <a:r>
              <a:rPr lang="tr-TR" dirty="0">
                <a:solidFill>
                  <a:schemeClr val="tx1"/>
                </a:solidFill>
              </a:rPr>
              <a:t>, 5 saat Kur’an-ı Kerim dersi olmak üzere 15 saat uygulanacaktır.</a:t>
            </a:r>
          </a:p>
          <a:p>
            <a:pPr marL="114300" indent="0" algn="just" defTabSz="541338">
              <a:buNone/>
            </a:pPr>
            <a:r>
              <a:rPr lang="tr-TR" dirty="0">
                <a:solidFill>
                  <a:schemeClr val="tx1"/>
                </a:solidFill>
              </a:rPr>
              <a:t>2.	Bu programa ilk defa katılan öğrenci, 9 haftalık yaz döneminde, Dini Bilgiler-1 ve Kur’an-ı Kerim-1 derslerini alacaktır. Aynı öğrencilerin bir sonraki sene bu eğitimi tekrar talep etmeleri halinde, Dini Bilgiler-2 ve Kur’an-ı Kerim-2 dersleri verilecektir. </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50272"/>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6470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000" b="1" cap="none" dirty="0">
                <a:solidFill>
                  <a:srgbClr val="000000"/>
                </a:solidFill>
                <a:latin typeface="Times New Roman"/>
                <a:ea typeface="Calibri"/>
              </a:rPr>
              <a:t>Kur’an Kursları (Okul Öncesi Dönemi)</a:t>
            </a:r>
            <a:br>
              <a:rPr lang="tr-TR" sz="3000" b="1" cap="none" dirty="0">
                <a:solidFill>
                  <a:srgbClr val="000000"/>
                </a:solidFill>
                <a:latin typeface="Times New Roman"/>
                <a:ea typeface="Calibri"/>
              </a:rPr>
            </a:br>
            <a:r>
              <a:rPr lang="tr-TR" sz="3000" b="1" cap="none" dirty="0">
                <a:solidFill>
                  <a:srgbClr val="000000"/>
                </a:solidFill>
                <a:latin typeface="Times New Roman"/>
                <a:ea typeface="Calibri"/>
              </a:rPr>
              <a:t>Öğretim Programı </a:t>
            </a:r>
            <a:endParaRPr lang="tr-TR" dirty="0"/>
          </a:p>
        </p:txBody>
      </p:sp>
      <p:sp>
        <p:nvSpPr>
          <p:cNvPr id="3" name="İçerik Yer Tutucusu 2"/>
          <p:cNvSpPr>
            <a:spLocks noGrp="1"/>
          </p:cNvSpPr>
          <p:nvPr>
            <p:ph idx="1"/>
          </p:nvPr>
        </p:nvSpPr>
        <p:spPr/>
        <p:txBody>
          <a:bodyPr/>
          <a:lstStyle/>
          <a:p>
            <a:pPr marL="114300" indent="0" algn="just" defTabSz="444500">
              <a:buNone/>
            </a:pPr>
            <a:endParaRPr lang="tr-TR" dirty="0" smtClean="0">
              <a:solidFill>
                <a:schemeClr val="tx1"/>
              </a:solidFill>
            </a:endParaRPr>
          </a:p>
          <a:p>
            <a:pPr marL="114300" indent="0" algn="just" defTabSz="444500">
              <a:buNone/>
            </a:pPr>
            <a:r>
              <a:rPr lang="tr-TR" dirty="0" smtClean="0">
                <a:solidFill>
                  <a:schemeClr val="tx1"/>
                </a:solidFill>
              </a:rPr>
              <a:t>Programının </a:t>
            </a:r>
            <a:r>
              <a:rPr lang="tr-TR" dirty="0">
                <a:solidFill>
                  <a:schemeClr val="tx1"/>
                </a:solidFill>
              </a:rPr>
              <a:t>Düzenleneceği Mekânlar ve </a:t>
            </a:r>
            <a:r>
              <a:rPr lang="tr-TR" dirty="0" smtClean="0">
                <a:solidFill>
                  <a:schemeClr val="tx1"/>
                </a:solidFill>
              </a:rPr>
              <a:t>Özellikleri</a:t>
            </a:r>
          </a:p>
          <a:p>
            <a:pPr marL="114300" indent="0" algn="just" defTabSz="444500">
              <a:buNone/>
            </a:pPr>
            <a:r>
              <a:rPr lang="tr-TR" dirty="0" smtClean="0">
                <a:solidFill>
                  <a:schemeClr val="tx1"/>
                </a:solidFill>
              </a:rPr>
              <a:t>1</a:t>
            </a:r>
            <a:r>
              <a:rPr lang="tr-TR" dirty="0">
                <a:solidFill>
                  <a:schemeClr val="tx1"/>
                </a:solidFill>
              </a:rPr>
              <a:t>.	</a:t>
            </a:r>
            <a:r>
              <a:rPr lang="tr-TR" dirty="0" smtClean="0">
                <a:solidFill>
                  <a:schemeClr val="tx1"/>
                </a:solidFill>
              </a:rPr>
              <a:t>Sınıflar</a:t>
            </a:r>
            <a:r>
              <a:rPr lang="tr-TR" dirty="0">
                <a:solidFill>
                  <a:schemeClr val="tx1"/>
                </a:solidFill>
              </a:rPr>
              <a:t>, öğrencilerin </a:t>
            </a:r>
            <a:r>
              <a:rPr lang="tr-TR" dirty="0" smtClean="0">
                <a:solidFill>
                  <a:schemeClr val="tx1"/>
                </a:solidFill>
              </a:rPr>
              <a:t>yaşlarına, fiziksel </a:t>
            </a:r>
            <a:r>
              <a:rPr lang="tr-TR" dirty="0">
                <a:solidFill>
                  <a:schemeClr val="tx1"/>
                </a:solidFill>
              </a:rPr>
              <a:t>özelliklerine göre düzenlenmelidir.</a:t>
            </a:r>
          </a:p>
          <a:p>
            <a:pPr marL="114300" indent="0" algn="just" defTabSz="444500">
              <a:buNone/>
            </a:pPr>
            <a:r>
              <a:rPr lang="tr-TR" dirty="0">
                <a:solidFill>
                  <a:schemeClr val="tx1"/>
                </a:solidFill>
              </a:rPr>
              <a:t>2.	Yazı, çizim, boyama vb. etkinliklerin yapılabileceği masa, sandalye gibi eşyalar, oyun ve serbest etkinliklerin düzenlenebileceği ortamlar oluşturulmalıdır.</a:t>
            </a:r>
          </a:p>
          <a:p>
            <a:pPr marL="114300" indent="0" algn="just" defTabSz="444500">
              <a:buNone/>
            </a:pPr>
            <a:r>
              <a:rPr lang="tr-TR" dirty="0">
                <a:solidFill>
                  <a:schemeClr val="tx1"/>
                </a:solidFill>
              </a:rPr>
              <a:t>3.	Lavabo ve tuvaletler çocukların fiziksel özelliklerine uygun olmalıdır.</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50272"/>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34720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000" b="1" cap="none" dirty="0">
                <a:solidFill>
                  <a:srgbClr val="000000"/>
                </a:solidFill>
                <a:latin typeface="Times New Roman"/>
                <a:ea typeface="Calibri"/>
              </a:rPr>
              <a:t>Kur’an Kursları (Okul Öncesi Dönemi)</a:t>
            </a:r>
            <a:br>
              <a:rPr lang="tr-TR" sz="3000" b="1" cap="none" dirty="0">
                <a:solidFill>
                  <a:srgbClr val="000000"/>
                </a:solidFill>
                <a:latin typeface="Times New Roman"/>
                <a:ea typeface="Calibri"/>
              </a:rPr>
            </a:br>
            <a:r>
              <a:rPr lang="tr-TR" sz="3000" b="1" cap="none" dirty="0">
                <a:solidFill>
                  <a:srgbClr val="000000"/>
                </a:solidFill>
                <a:latin typeface="Times New Roman"/>
                <a:ea typeface="Calibri"/>
              </a:rPr>
              <a:t>Öğretim Programı </a:t>
            </a:r>
            <a:endParaRPr lang="tr-TR" dirty="0"/>
          </a:p>
        </p:txBody>
      </p:sp>
      <p:sp>
        <p:nvSpPr>
          <p:cNvPr id="3" name="İçerik Yer Tutucusu 2"/>
          <p:cNvSpPr>
            <a:spLocks noGrp="1"/>
          </p:cNvSpPr>
          <p:nvPr>
            <p:ph idx="1"/>
          </p:nvPr>
        </p:nvSpPr>
        <p:spPr/>
        <p:txBody>
          <a:bodyPr/>
          <a:lstStyle/>
          <a:p>
            <a:pPr marL="114300" indent="0">
              <a:buNone/>
            </a:pPr>
            <a:endParaRPr lang="tr-TR" dirty="0" smtClean="0"/>
          </a:p>
          <a:p>
            <a:pPr marL="114300" indent="0" algn="just" defTabSz="444500">
              <a:buNone/>
            </a:pPr>
            <a:r>
              <a:rPr lang="tr-TR" dirty="0" smtClean="0">
                <a:solidFill>
                  <a:schemeClr val="tx1"/>
                </a:solidFill>
              </a:rPr>
              <a:t>4</a:t>
            </a:r>
            <a:r>
              <a:rPr lang="tr-TR" dirty="0">
                <a:solidFill>
                  <a:schemeClr val="tx1"/>
                </a:solidFill>
              </a:rPr>
              <a:t>.	Ö</a:t>
            </a:r>
            <a:r>
              <a:rPr lang="tr-TR" dirty="0" smtClean="0">
                <a:solidFill>
                  <a:schemeClr val="tx1"/>
                </a:solidFill>
              </a:rPr>
              <a:t>ğrencilerin </a:t>
            </a:r>
            <a:r>
              <a:rPr lang="tr-TR" dirty="0">
                <a:solidFill>
                  <a:schemeClr val="tx1"/>
                </a:solidFill>
              </a:rPr>
              <a:t>gün içerisinde yeme-içme, tuvalet gibi özel ihtiyaçlarını gidermeleri için bir yardımcı personel ayarlanmalıdır.</a:t>
            </a:r>
          </a:p>
          <a:p>
            <a:pPr marL="114300" indent="0" algn="just" defTabSz="630238">
              <a:buNone/>
            </a:pPr>
            <a:r>
              <a:rPr lang="tr-TR" dirty="0" smtClean="0">
                <a:solidFill>
                  <a:schemeClr val="tx1"/>
                </a:solidFill>
              </a:rPr>
              <a:t>5. 4-6 </a:t>
            </a:r>
            <a:r>
              <a:rPr lang="tr-TR" dirty="0">
                <a:solidFill>
                  <a:schemeClr val="tx1"/>
                </a:solidFill>
              </a:rPr>
              <a:t>yaş grubuna yönelik açılan sınıflarda Başkanlıkça bu programa yönelik </a:t>
            </a:r>
            <a:r>
              <a:rPr lang="tr-TR" dirty="0" smtClean="0">
                <a:solidFill>
                  <a:schemeClr val="tx1"/>
                </a:solidFill>
              </a:rPr>
              <a:t>seminere katılmış </a:t>
            </a:r>
            <a:r>
              <a:rPr lang="tr-TR" dirty="0">
                <a:solidFill>
                  <a:schemeClr val="tx1"/>
                </a:solidFill>
              </a:rPr>
              <a:t>öğreticiler, formasyon eğitimi olanlar yada müftülüklerce söz konusu alanda bilgi ve donanımı yeterli görülen öğreticiler görevlendirilmelidir.</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50272"/>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43067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NewRomanPS-BoldMT"/>
                <a:ea typeface="Calibri" pitchFamily="34" charset="0"/>
                <a:cs typeface="TimesNewRomanPS-BoldMT"/>
              </a:rPr>
              <a:t>Yaz Kur’an Kursu Ders Kitapları</a:t>
            </a:r>
            <a:endParaRPr lang="tr-TR" dirty="0"/>
          </a:p>
        </p:txBody>
      </p:sp>
      <p:sp>
        <p:nvSpPr>
          <p:cNvPr id="3"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endParaRPr lang="tr-TR" dirty="0" smtClean="0">
              <a:solidFill>
                <a:schemeClr val="tx1"/>
              </a:solidFill>
            </a:endParaRPr>
          </a:p>
          <a:p>
            <a:pPr marL="114300" indent="0" algn="just">
              <a:buNone/>
            </a:pPr>
            <a:r>
              <a:rPr lang="tr-TR" dirty="0" smtClean="0">
                <a:solidFill>
                  <a:schemeClr val="tx1"/>
                </a:solidFill>
              </a:rPr>
              <a:t>Diyanet </a:t>
            </a:r>
            <a:r>
              <a:rPr lang="tr-TR" dirty="0">
                <a:solidFill>
                  <a:schemeClr val="tx1"/>
                </a:solidFill>
              </a:rPr>
              <a:t>İşleri Başkanlığı 2005 yılında hazırladığı ve 2006 yılında uygulamaya koyduğu Yaz Kur’an Kursları Programına uygun eğitim-öğretim çalışmalarının verimli ve sağlam bir zemin üzerinde yürütülmesi için üç ayrı kitap hazırlamış, öğretici ve öğrencilerin istifadesine sunmuştur.</a:t>
            </a:r>
          </a:p>
          <a:p>
            <a:pPr marL="114300" indent="0" algn="just">
              <a:buNone/>
            </a:pPr>
            <a:endParaRPr lang="tr-TR" dirty="0">
              <a:solidFill>
                <a:schemeClr val="tx1"/>
              </a:solidFill>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6137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NewRomanPS-BoldMT"/>
                <a:ea typeface="Calibri" pitchFamily="34" charset="0"/>
                <a:cs typeface="TimesNewRomanPS-BoldMT"/>
              </a:rPr>
              <a:t>Yaz Kur’an Kursu Ders Kitapları</a:t>
            </a:r>
            <a:endParaRPr lang="tr-TR" dirty="0"/>
          </a:p>
        </p:txBody>
      </p:sp>
      <p:sp>
        <p:nvSpPr>
          <p:cNvPr id="3" name="İçerik Yer Tutucusu 2"/>
          <p:cNvSpPr>
            <a:spLocks noGrp="1"/>
          </p:cNvSpPr>
          <p:nvPr>
            <p:ph idx="1"/>
          </p:nvPr>
        </p:nvSpPr>
        <p:spPr/>
        <p:txBody>
          <a:bodyPr/>
          <a:lstStyle/>
          <a:p>
            <a:pPr marL="114300" indent="0" algn="just" defTabSz="444500">
              <a:buNone/>
            </a:pPr>
            <a:r>
              <a:rPr lang="tr-TR" dirty="0">
                <a:solidFill>
                  <a:schemeClr val="tx1"/>
                </a:solidFill>
              </a:rPr>
              <a:t>1.	Yaz Kur’an Kursları Öğretici Kılavuzu</a:t>
            </a:r>
          </a:p>
          <a:p>
            <a:pPr marL="114300" indent="0" algn="just" defTabSz="444500">
              <a:buNone/>
            </a:pPr>
            <a:r>
              <a:rPr lang="tr-TR" dirty="0">
                <a:solidFill>
                  <a:schemeClr val="tx1"/>
                </a:solidFill>
              </a:rPr>
              <a:t>2.	Dinimizi Öğreniyoruz: Yaz Kur’an Kursları Öğretici Kitabı </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7744" y="2746652"/>
            <a:ext cx="7246664" cy="3418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89148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NewRomanPS-BoldMT"/>
                <a:ea typeface="Calibri" pitchFamily="34" charset="0"/>
                <a:cs typeface="TimesNewRomanPS-BoldMT"/>
              </a:rPr>
              <a:t>Yaz Kur’an Kursu Ders Kitapları</a:t>
            </a:r>
            <a:endParaRPr lang="tr-TR" dirty="0"/>
          </a:p>
        </p:txBody>
      </p:sp>
      <p:sp>
        <p:nvSpPr>
          <p:cNvPr id="3" name="İçerik Yer Tutucusu 2"/>
          <p:cNvSpPr>
            <a:spLocks noGrp="1"/>
          </p:cNvSpPr>
          <p:nvPr>
            <p:ph idx="1"/>
          </p:nvPr>
        </p:nvSpPr>
        <p:spPr/>
        <p:txBody>
          <a:bodyPr/>
          <a:lstStyle/>
          <a:p>
            <a:pPr marL="114300" indent="0" algn="just">
              <a:buNone/>
            </a:pPr>
            <a:endParaRPr lang="tr-TR" sz="2200" dirty="0" smtClean="0">
              <a:solidFill>
                <a:schemeClr val="tx1"/>
              </a:solidFill>
            </a:endParaRPr>
          </a:p>
          <a:p>
            <a:pPr marL="114300" indent="0" algn="just">
              <a:buNone/>
            </a:pPr>
            <a:endParaRPr lang="tr-TR" sz="2200" dirty="0">
              <a:solidFill>
                <a:schemeClr val="tx1"/>
              </a:solidFill>
            </a:endParaRPr>
          </a:p>
          <a:p>
            <a:pPr marL="114300" indent="0" algn="just">
              <a:buNone/>
            </a:pPr>
            <a:r>
              <a:rPr lang="tr-TR" dirty="0" smtClean="0">
                <a:solidFill>
                  <a:schemeClr val="tx1"/>
                </a:solidFill>
              </a:rPr>
              <a:t>Öğreticiler </a:t>
            </a:r>
            <a:r>
              <a:rPr lang="tr-TR" dirty="0">
                <a:solidFill>
                  <a:schemeClr val="tx1"/>
                </a:solidFill>
              </a:rPr>
              <a:t>için hazırlanan Kılavuz Kitap ve Öğretici Kitabı kurslarla ilgili genel bilgi, amaçlar, öğrenme alanları, öğretici niteliklerinin yanında öğrenme-öğretme ilkelerinden ve yöntemlerinden de ayrıntılı olarak bahsetmektedir. Hangi öğrenme alanında hangi konu için hangi yöntemler kullanılabileceğine dair örnekler verilmekte, alanlar arası ilişkiler, örnek ders işleme ve etkinlikler belirtilmekte, ders planları verilmektedir. </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248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Başlık 1"/>
          <p:cNvSpPr>
            <a:spLocks noGrp="1"/>
          </p:cNvSpPr>
          <p:nvPr>
            <p:ph type="title"/>
          </p:nvPr>
        </p:nvSpPr>
        <p:spPr bwMode="auto"/>
        <p:txBody>
          <a:bodyPr wrap="square" numCol="1" anchorCtr="0" compatLnSpc="1">
            <a:prstTxWarp prst="textNoShape">
              <a:avLst/>
            </a:prstTxWarp>
          </a:bodyPr>
          <a:lstStyle/>
          <a:p>
            <a:r>
              <a:rPr lang="tr-TR" sz="3200" b="1" cap="none" dirty="0" smtClean="0">
                <a:solidFill>
                  <a:schemeClr val="tx1"/>
                </a:solidFill>
              </a:rPr>
              <a:t>Yaz Kur'an Kurslarının Önemi</a:t>
            </a:r>
          </a:p>
        </p:txBody>
      </p:sp>
      <p:sp>
        <p:nvSpPr>
          <p:cNvPr id="11267" name="İçerik Yer Tutucusu 5"/>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r>
              <a:rPr lang="tr-TR" dirty="0">
                <a:solidFill>
                  <a:schemeClr val="tx1"/>
                </a:solidFill>
              </a:rPr>
              <a:t>Ü</a:t>
            </a:r>
            <a:r>
              <a:rPr lang="tr-TR" dirty="0" smtClean="0">
                <a:solidFill>
                  <a:schemeClr val="tx1"/>
                </a:solidFill>
              </a:rPr>
              <a:t>lkemizde Kur’an-ı Kerim’i, namaz surelerini ve dualarını okuyabilenlerin büyük bir kısmı, bunları Yaz Kur’an Kurslarında öğrenmektedir. Bu kurslar, çocukların yaz tatillerinde boş vakitlerini verimli bir şekilde değerlendirmeleri ve sokakların olumsuzluklarından kurtulmaları için iyi bir fırsat; aynı zamanda da din görevlisine, camiye, Kur’an’a, dine ve din eğitimine karşı olumlu bakış geliştirmeleri için uygun ortamlardır. </a:t>
            </a:r>
          </a:p>
        </p:txBody>
      </p:sp>
      <p:pic>
        <p:nvPicPr>
          <p:cNvPr id="11268"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NewRomanPS-BoldMT"/>
                <a:ea typeface="Calibri" pitchFamily="34" charset="0"/>
                <a:cs typeface="TimesNewRomanPS-BoldMT"/>
              </a:rPr>
              <a:t>Yaz Kur’an Kursu Ders Kitapları</a:t>
            </a:r>
            <a:endParaRPr lang="tr-TR" dirty="0"/>
          </a:p>
        </p:txBody>
      </p:sp>
      <p:sp>
        <p:nvSpPr>
          <p:cNvPr id="3" name="İçerik Yer Tutucusu 2"/>
          <p:cNvSpPr>
            <a:spLocks noGrp="1"/>
          </p:cNvSpPr>
          <p:nvPr>
            <p:ph idx="1"/>
          </p:nvPr>
        </p:nvSpPr>
        <p:spPr/>
        <p:txBody>
          <a:bodyPr/>
          <a:lstStyle/>
          <a:p>
            <a:pPr marL="114300" indent="0" algn="just" defTabSz="444500">
              <a:buNone/>
            </a:pPr>
            <a:r>
              <a:rPr lang="tr-TR" sz="2200" dirty="0" smtClean="0">
                <a:solidFill>
                  <a:schemeClr val="tx1"/>
                </a:solidFill>
              </a:rPr>
              <a:t>3.	Dinimizi Öğreniyoruz</a:t>
            </a:r>
            <a:r>
              <a:rPr lang="tr-TR" sz="2200" dirty="0">
                <a:solidFill>
                  <a:schemeClr val="tx1"/>
                </a:solidFill>
              </a:rPr>
              <a:t>: Yaz Kur’an Kursları Öğrenci </a:t>
            </a:r>
            <a:r>
              <a:rPr lang="tr-TR" sz="2200" dirty="0" smtClean="0">
                <a:solidFill>
                  <a:schemeClr val="tx1"/>
                </a:solidFill>
              </a:rPr>
              <a:t>Kitabı-1-2-3</a:t>
            </a:r>
          </a:p>
          <a:p>
            <a:pPr marL="114300" indent="0" algn="just" defTabSz="444500">
              <a:buNone/>
            </a:pPr>
            <a:endParaRPr lang="tr-TR" sz="2200" dirty="0">
              <a:solidFill>
                <a:schemeClr val="tx1"/>
              </a:solidFill>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7744" y="2420888"/>
            <a:ext cx="7174656" cy="3655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92015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NewRomanPS-BoldMT"/>
                <a:ea typeface="Calibri" pitchFamily="34" charset="0"/>
                <a:cs typeface="TimesNewRomanPS-BoldMT"/>
              </a:rPr>
              <a:t>Yaz Kur’an Kursu Ders Kitapları</a:t>
            </a:r>
            <a:endParaRPr lang="tr-TR" dirty="0"/>
          </a:p>
        </p:txBody>
      </p:sp>
      <p:sp>
        <p:nvSpPr>
          <p:cNvPr id="3"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r>
              <a:rPr lang="tr-TR" dirty="0" smtClean="0">
                <a:solidFill>
                  <a:schemeClr val="tx1"/>
                </a:solidFill>
              </a:rPr>
              <a:t>Yaz </a:t>
            </a:r>
            <a:r>
              <a:rPr lang="tr-TR" dirty="0">
                <a:solidFill>
                  <a:schemeClr val="tx1"/>
                </a:solidFill>
              </a:rPr>
              <a:t>Kur’an kurslarına devam eden öğrencilerin ders kitabı olarak kullanmaları amacıyla hazırlanmış üç kitaplık bir seridir. </a:t>
            </a:r>
          </a:p>
          <a:p>
            <a:pPr marL="114300" indent="0" algn="just">
              <a:buNone/>
            </a:pPr>
            <a:r>
              <a:rPr lang="tr-TR" dirty="0">
                <a:solidFill>
                  <a:schemeClr val="tx1"/>
                </a:solidFill>
              </a:rPr>
              <a:t>Bu kitapların basımı Dini Yayınlar Genel Müdürlüğü tarafından yapılmakta ve öğrencilere ücretsiz dağıtılmaktadır.</a:t>
            </a:r>
          </a:p>
          <a:p>
            <a:pPr marL="114300" indent="0" algn="just">
              <a:buNone/>
            </a:pPr>
            <a:r>
              <a:rPr lang="tr-TR" dirty="0">
                <a:solidFill>
                  <a:schemeClr val="tx1"/>
                </a:solidFill>
              </a:rPr>
              <a:t>Öğrencilere kitapların dağıtımı konusunda titizlik gösterilmeli, bir öğrenciye birden fazla verilerek israfa kaçılmamalıdır. Çünkü bazen bu yıl gelen öğrenci seneye de gelmektedir.</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71273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pitchFamily="18" charset="0"/>
                <a:ea typeface="Calibri" pitchFamily="34" charset="0"/>
                <a:cs typeface="Times New Roman" pitchFamily="18" charset="0"/>
              </a:rPr>
              <a:t>Yardımcı Materyaller</a:t>
            </a:r>
            <a:endParaRPr lang="tr-TR" dirty="0"/>
          </a:p>
        </p:txBody>
      </p:sp>
      <p:pic>
        <p:nvPicPr>
          <p:cNvPr id="3074"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323528" y="1844824"/>
            <a:ext cx="2913580"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İçerik Yer Tutucusu 7"/>
          <p:cNvSpPr>
            <a:spLocks noGrp="1"/>
          </p:cNvSpPr>
          <p:nvPr>
            <p:ph sz="half" idx="2"/>
          </p:nvPr>
        </p:nvSpPr>
        <p:spPr>
          <a:xfrm>
            <a:off x="3491880" y="1700808"/>
            <a:ext cx="5400600" cy="4752528"/>
          </a:xfrm>
        </p:spPr>
        <p:txBody>
          <a:bodyPr/>
          <a:lstStyle/>
          <a:p>
            <a:pPr marL="114300" indent="0" algn="just">
              <a:buNone/>
            </a:pPr>
            <a:r>
              <a:rPr lang="tr-TR" sz="2200" b="1" dirty="0" smtClean="0">
                <a:solidFill>
                  <a:schemeClr val="tx1"/>
                </a:solidFill>
              </a:rPr>
              <a:t>1</a:t>
            </a:r>
            <a:r>
              <a:rPr lang="tr-TR" sz="2200" b="1" dirty="0">
                <a:solidFill>
                  <a:schemeClr val="tx1"/>
                </a:solidFill>
              </a:rPr>
              <a:t>. Görsel İşitsel Materyal Seti </a:t>
            </a:r>
            <a:r>
              <a:rPr lang="tr-TR" sz="2200" b="1" dirty="0" smtClean="0">
                <a:solidFill>
                  <a:schemeClr val="tx1"/>
                </a:solidFill>
              </a:rPr>
              <a:t>II</a:t>
            </a:r>
          </a:p>
          <a:p>
            <a:pPr marL="114300" indent="0" algn="just">
              <a:buNone/>
            </a:pPr>
            <a:r>
              <a:rPr lang="tr-TR" sz="2200" dirty="0" smtClean="0">
                <a:solidFill>
                  <a:schemeClr val="tx1"/>
                </a:solidFill>
              </a:rPr>
              <a:t>Yaz </a:t>
            </a:r>
            <a:r>
              <a:rPr lang="tr-TR" sz="2200" dirty="0">
                <a:solidFill>
                  <a:schemeClr val="tx1"/>
                </a:solidFill>
              </a:rPr>
              <a:t>Kur’an Kurslarında görev yapacak personelin hizmet içi eğitimlerinde kullanılmak üzere </a:t>
            </a:r>
            <a:r>
              <a:rPr lang="tr-TR" sz="2200" dirty="0" smtClean="0">
                <a:solidFill>
                  <a:schemeClr val="tx1"/>
                </a:solidFill>
              </a:rPr>
              <a:t>hazırlanan </a:t>
            </a:r>
            <a:r>
              <a:rPr lang="tr-TR" sz="2200" dirty="0">
                <a:solidFill>
                  <a:schemeClr val="tx1"/>
                </a:solidFill>
              </a:rPr>
              <a:t>Görsel İşitsel Materyal Seti </a:t>
            </a:r>
            <a:r>
              <a:rPr lang="tr-TR" sz="2200" dirty="0" err="1">
                <a:solidFill>
                  <a:schemeClr val="tx1"/>
                </a:solidFill>
              </a:rPr>
              <a:t>II’nin</a:t>
            </a:r>
            <a:r>
              <a:rPr lang="tr-TR" sz="2200" dirty="0">
                <a:solidFill>
                  <a:schemeClr val="tx1"/>
                </a:solidFill>
              </a:rPr>
              <a:t> </a:t>
            </a:r>
            <a:r>
              <a:rPr lang="tr-TR" sz="2200" dirty="0" smtClean="0">
                <a:solidFill>
                  <a:schemeClr val="tx1"/>
                </a:solidFill>
              </a:rPr>
              <a:t>amacı;</a:t>
            </a:r>
          </a:p>
          <a:p>
            <a:pPr marL="114300" indent="0" algn="just">
              <a:buNone/>
            </a:pPr>
            <a:r>
              <a:rPr lang="tr-TR" sz="2200" dirty="0" smtClean="0">
                <a:solidFill>
                  <a:schemeClr val="tx1"/>
                </a:solidFill>
              </a:rPr>
              <a:t>Müftülüklerce </a:t>
            </a:r>
            <a:r>
              <a:rPr lang="tr-TR" sz="2200" dirty="0">
                <a:solidFill>
                  <a:schemeClr val="tx1"/>
                </a:solidFill>
              </a:rPr>
              <a:t>yürütülen Kur’an kursu hizmetlerinde ilke, metot, amaç ve uygulama </a:t>
            </a:r>
            <a:r>
              <a:rPr lang="tr-TR" sz="2200" dirty="0" smtClean="0">
                <a:solidFill>
                  <a:schemeClr val="tx1"/>
                </a:solidFill>
              </a:rPr>
              <a:t>birlikteliği sağlamak</a:t>
            </a:r>
            <a:r>
              <a:rPr lang="tr-TR" sz="2200" dirty="0">
                <a:solidFill>
                  <a:schemeClr val="tx1"/>
                </a:solidFill>
              </a:rPr>
              <a:t>, </a:t>
            </a:r>
          </a:p>
          <a:p>
            <a:pPr marL="114300" indent="0" algn="just">
              <a:buNone/>
            </a:pPr>
            <a:r>
              <a:rPr lang="tr-TR" sz="2200" dirty="0">
                <a:solidFill>
                  <a:schemeClr val="tx1"/>
                </a:solidFill>
              </a:rPr>
              <a:t>Mahallinde yapılan hizmet içi eğitim seminerlerine rehberlik etmek, </a:t>
            </a:r>
          </a:p>
          <a:p>
            <a:pPr marL="114300" indent="0" algn="just">
              <a:buNone/>
            </a:pPr>
            <a:r>
              <a:rPr lang="tr-TR" sz="2200" dirty="0" smtClean="0">
                <a:solidFill>
                  <a:schemeClr val="tx1"/>
                </a:solidFill>
              </a:rPr>
              <a:t>Başkanlığın </a:t>
            </a:r>
            <a:r>
              <a:rPr lang="tr-TR" sz="2200" dirty="0">
                <a:solidFill>
                  <a:schemeClr val="tx1"/>
                </a:solidFill>
              </a:rPr>
              <a:t>yaygın din eğitimi anlayışını uygulamalı olarak göstermek. </a:t>
            </a:r>
          </a:p>
          <a:p>
            <a:pPr marL="114300" indent="0">
              <a:buNone/>
            </a:pPr>
            <a:endParaRPr lang="tr-TR" dirty="0"/>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752638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Başlık 1"/>
          <p:cNvSpPr>
            <a:spLocks noGrp="1"/>
          </p:cNvSpPr>
          <p:nvPr>
            <p:ph type="title"/>
          </p:nvPr>
        </p:nvSpPr>
        <p:spPr bwMode="auto"/>
        <p:txBody>
          <a:bodyPr wrap="square" numCol="1" anchorCtr="0" compatLnSpc="1">
            <a:prstTxWarp prst="textNoShape">
              <a:avLst/>
            </a:prstTxWarp>
          </a:bodyPr>
          <a:lstStyle/>
          <a:p>
            <a:pPr>
              <a:lnSpc>
                <a:spcPct val="115000"/>
              </a:lnSpc>
            </a:pPr>
            <a:r>
              <a:rPr lang="tr-TR" sz="3200" b="1" cap="none" dirty="0" smtClean="0">
                <a:solidFill>
                  <a:schemeClr val="tx1"/>
                </a:solidFill>
                <a:latin typeface="Times New Roman" pitchFamily="18" charset="0"/>
                <a:ea typeface="Calibri" pitchFamily="34" charset="0"/>
                <a:cs typeface="Times New Roman" pitchFamily="18" charset="0"/>
              </a:rPr>
              <a:t>Yardımcı Materyaller</a:t>
            </a:r>
            <a:endParaRPr lang="tr-TR" sz="3200" cap="none" dirty="0" smtClean="0">
              <a:solidFill>
                <a:schemeClr val="tx1"/>
              </a:solidFill>
              <a:ea typeface="Calibri" pitchFamily="34" charset="0"/>
              <a:cs typeface="Times New Roman" pitchFamily="18" charset="0"/>
            </a:endParaRPr>
          </a:p>
        </p:txBody>
      </p:sp>
      <p:sp>
        <p:nvSpPr>
          <p:cNvPr id="23555"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endParaRPr lang="tr-TR" dirty="0">
              <a:solidFill>
                <a:schemeClr val="tx1"/>
              </a:solidFill>
            </a:endParaRPr>
          </a:p>
          <a:p>
            <a:pPr marL="114300" indent="0" algn="just">
              <a:buNone/>
            </a:pPr>
            <a:r>
              <a:rPr lang="tr-TR" b="1" dirty="0" smtClean="0">
                <a:solidFill>
                  <a:schemeClr val="tx1"/>
                </a:solidFill>
              </a:rPr>
              <a:t>2-Âlim </a:t>
            </a:r>
            <a:r>
              <a:rPr lang="tr-TR" b="1" dirty="0">
                <a:solidFill>
                  <a:schemeClr val="tx1"/>
                </a:solidFill>
              </a:rPr>
              <a:t>Çocuk 3.0 CD; </a:t>
            </a:r>
            <a:r>
              <a:rPr lang="tr-TR" dirty="0">
                <a:solidFill>
                  <a:schemeClr val="tx1"/>
                </a:solidFill>
              </a:rPr>
              <a:t>2013 yılında yaz Kur’an kurslarındaki eğitim öğretim faaliyetlerinin desteklenmesi ve öğreticilerin faydalanması amacıyla </a:t>
            </a:r>
            <a:r>
              <a:rPr lang="tr-TR" dirty="0" smtClean="0">
                <a:solidFill>
                  <a:schemeClr val="tx1"/>
                </a:solidFill>
              </a:rPr>
              <a:t>hazırlatılmış ve ilgililerin istifadesine sunulmuştur.</a:t>
            </a:r>
          </a:p>
          <a:p>
            <a:pPr marL="114300" indent="0" algn="just">
              <a:buNone/>
            </a:pPr>
            <a:r>
              <a:rPr lang="tr-TR" b="1" dirty="0" smtClean="0">
                <a:solidFill>
                  <a:schemeClr val="tx1"/>
                </a:solidFill>
              </a:rPr>
              <a:t>3-Etkinlik Kitapları: </a:t>
            </a:r>
            <a:r>
              <a:rPr lang="tr-TR" dirty="0" smtClean="0">
                <a:solidFill>
                  <a:schemeClr val="tx1"/>
                </a:solidFill>
              </a:rPr>
              <a:t>Eğitim sürecini desteklemek için hazırlanan bu kitaplar, ücret karşılığında Türkiye Diyanet Vakfı ile irtibata geçilerek temin edilebilir.</a:t>
            </a:r>
          </a:p>
        </p:txBody>
      </p:sp>
      <p:pic>
        <p:nvPicPr>
          <p:cNvPr id="23556"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pitchFamily="18" charset="0"/>
                <a:ea typeface="Calibri" pitchFamily="34" charset="0"/>
                <a:cs typeface="Times New Roman" pitchFamily="18" charset="0"/>
              </a:rPr>
              <a:t>Yardımcı Materyaller</a:t>
            </a:r>
            <a:endParaRPr lang="tr-TR" dirty="0"/>
          </a:p>
        </p:txBody>
      </p:sp>
      <p:sp>
        <p:nvSpPr>
          <p:cNvPr id="3" name="İçerik Yer Tutucusu 2"/>
          <p:cNvSpPr>
            <a:spLocks noGrp="1"/>
          </p:cNvSpPr>
          <p:nvPr>
            <p:ph idx="1"/>
          </p:nvPr>
        </p:nvSpPr>
        <p:spPr/>
        <p:txBody>
          <a:bodyPr/>
          <a:lstStyle/>
          <a:p>
            <a:pPr marL="114300" indent="0" algn="just" defTabSz="541338">
              <a:buNone/>
            </a:pPr>
            <a:endParaRPr lang="tr-TR" dirty="0">
              <a:solidFill>
                <a:schemeClr val="tx1"/>
              </a:solidFill>
            </a:endParaRPr>
          </a:p>
          <a:p>
            <a:pPr marL="114300" indent="0" algn="just" defTabSz="541338">
              <a:buNone/>
            </a:pPr>
            <a:endParaRPr lang="tr-TR" dirty="0" smtClean="0">
              <a:solidFill>
                <a:schemeClr val="tx1"/>
              </a:solidFill>
            </a:endParaRPr>
          </a:p>
          <a:p>
            <a:pPr marL="114300" indent="0" algn="just" defTabSz="541338">
              <a:buNone/>
            </a:pPr>
            <a:r>
              <a:rPr lang="tr-TR" dirty="0" smtClean="0">
                <a:solidFill>
                  <a:schemeClr val="tx1"/>
                </a:solidFill>
              </a:rPr>
              <a:t>İstifade </a:t>
            </a:r>
            <a:r>
              <a:rPr lang="tr-TR" dirty="0">
                <a:solidFill>
                  <a:schemeClr val="tx1"/>
                </a:solidFill>
              </a:rPr>
              <a:t>Edilecek İnternet Siteleri</a:t>
            </a:r>
          </a:p>
          <a:p>
            <a:pPr marL="114300" indent="0" algn="just" defTabSz="541338">
              <a:buNone/>
            </a:pPr>
            <a:r>
              <a:rPr lang="tr-TR" dirty="0" smtClean="0">
                <a:solidFill>
                  <a:schemeClr val="tx1"/>
                </a:solidFill>
              </a:rPr>
              <a:t>1.http</a:t>
            </a:r>
            <a:r>
              <a:rPr lang="tr-TR" dirty="0">
                <a:solidFill>
                  <a:schemeClr val="tx1"/>
                </a:solidFill>
              </a:rPr>
              <a:t>://www2.diyanet.gov.tr/EgitimHizmetleriGenelMudurlugu/Sayfalar/Materyaller.aspx</a:t>
            </a:r>
          </a:p>
          <a:p>
            <a:pPr marL="114300" indent="0" algn="just" defTabSz="541338">
              <a:buNone/>
            </a:pPr>
            <a:r>
              <a:rPr lang="tr-TR" dirty="0" smtClean="0">
                <a:solidFill>
                  <a:schemeClr val="tx1"/>
                </a:solidFill>
              </a:rPr>
              <a:t>2.http</a:t>
            </a:r>
            <a:r>
              <a:rPr lang="tr-TR" dirty="0">
                <a:solidFill>
                  <a:schemeClr val="tx1"/>
                </a:solidFill>
              </a:rPr>
              <a:t>://kurs.diyanet.gov.tr/</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80021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Başlık 1"/>
          <p:cNvSpPr>
            <a:spLocks noGrp="1"/>
          </p:cNvSpPr>
          <p:nvPr>
            <p:ph type="title"/>
          </p:nvPr>
        </p:nvSpPr>
        <p:spPr bwMode="auto"/>
        <p:txBody>
          <a:bodyPr wrap="square" numCol="1" anchorCtr="0" compatLnSpc="1">
            <a:prstTxWarp prst="textNoShape">
              <a:avLst/>
            </a:prstTxWarp>
            <a:normAutofit fontScale="90000"/>
          </a:bodyPr>
          <a:lstStyle/>
          <a:p>
            <a:pPr>
              <a:lnSpc>
                <a:spcPct val="115000"/>
              </a:lnSpc>
            </a:pPr>
            <a:r>
              <a:rPr lang="tr-TR" sz="3000" b="1" cap="none" dirty="0" smtClean="0">
                <a:solidFill>
                  <a:schemeClr val="tx1"/>
                </a:solidFill>
                <a:latin typeface="TimesNewRomanPS-BoldMT"/>
                <a:ea typeface="Calibri" pitchFamily="34" charset="0"/>
                <a:cs typeface="TimesNewRomanPS-BoldMT"/>
              </a:rPr>
              <a:t>Yaz Kur’an Kursları </a:t>
            </a:r>
            <a:br>
              <a:rPr lang="tr-TR" sz="3000" b="1" cap="none" dirty="0" smtClean="0">
                <a:solidFill>
                  <a:schemeClr val="tx1"/>
                </a:solidFill>
                <a:latin typeface="TimesNewRomanPS-BoldMT"/>
                <a:ea typeface="Calibri" pitchFamily="34" charset="0"/>
                <a:cs typeface="TimesNewRomanPS-BoldMT"/>
              </a:rPr>
            </a:br>
            <a:r>
              <a:rPr lang="tr-TR" sz="3000" b="1" cap="none" dirty="0" smtClean="0">
                <a:solidFill>
                  <a:schemeClr val="tx1"/>
                </a:solidFill>
                <a:latin typeface="TimesNewRomanPS-BoldMT"/>
                <a:ea typeface="Calibri" pitchFamily="34" charset="0"/>
                <a:cs typeface="TimesNewRomanPS-BoldMT"/>
              </a:rPr>
              <a:t>Eğitim-öğretim Ortamları</a:t>
            </a:r>
            <a:endParaRPr lang="tr-TR" sz="3000" cap="none" dirty="0" smtClean="0">
              <a:solidFill>
                <a:schemeClr val="tx1"/>
              </a:solidFill>
              <a:ea typeface="Calibri" pitchFamily="34" charset="0"/>
              <a:cs typeface="TimesNewRomanPS-BoldMT"/>
            </a:endParaRPr>
          </a:p>
        </p:txBody>
      </p:sp>
      <p:sp>
        <p:nvSpPr>
          <p:cNvPr id="25603"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endParaRPr lang="tr-TR" dirty="0" smtClean="0">
              <a:solidFill>
                <a:schemeClr val="tx1"/>
              </a:solidFill>
            </a:endParaRPr>
          </a:p>
          <a:p>
            <a:pPr marL="114300" indent="0" algn="just">
              <a:buNone/>
            </a:pPr>
            <a:endParaRPr lang="tr-TR" dirty="0" smtClean="0">
              <a:solidFill>
                <a:schemeClr val="tx1"/>
              </a:solidFill>
            </a:endParaRPr>
          </a:p>
          <a:p>
            <a:pPr marL="114300" indent="0" algn="just">
              <a:buNone/>
            </a:pPr>
            <a:r>
              <a:rPr lang="tr-TR" dirty="0" smtClean="0">
                <a:solidFill>
                  <a:schemeClr val="tx1"/>
                </a:solidFill>
              </a:rPr>
              <a:t>Öğrencilerin </a:t>
            </a:r>
            <a:r>
              <a:rPr lang="tr-TR" dirty="0">
                <a:solidFill>
                  <a:schemeClr val="tx1"/>
                </a:solidFill>
              </a:rPr>
              <a:t>ders göreceği mekânlar düzenli ve temiz olmalıdır. </a:t>
            </a:r>
            <a:r>
              <a:rPr lang="tr-TR" dirty="0" smtClean="0">
                <a:solidFill>
                  <a:schemeClr val="tx1"/>
                </a:solidFill>
              </a:rPr>
              <a:t>Işık, ısı, koku vb. yönden uygun olmayan yerlerde eğitim yapılmamalıdır. </a:t>
            </a:r>
          </a:p>
          <a:p>
            <a:pPr marL="114300" indent="0" algn="just">
              <a:buNone/>
            </a:pPr>
            <a:r>
              <a:rPr lang="tr-TR" dirty="0" smtClean="0">
                <a:solidFill>
                  <a:schemeClr val="tx1"/>
                </a:solidFill>
              </a:rPr>
              <a:t>Kız çocuklarının da caminin iç mekanından istifade etmelerine özen gösterilmelidir.</a:t>
            </a:r>
            <a:endParaRPr lang="tr-TR" dirty="0" smtClean="0"/>
          </a:p>
        </p:txBody>
      </p:sp>
      <p:pic>
        <p:nvPicPr>
          <p:cNvPr id="2560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700" b="1" cap="none" dirty="0">
                <a:solidFill>
                  <a:prstClr val="black"/>
                </a:solidFill>
                <a:latin typeface="TimesNewRomanPS-BoldMT"/>
                <a:ea typeface="Calibri" pitchFamily="34" charset="0"/>
                <a:cs typeface="TimesNewRomanPS-BoldMT"/>
              </a:rPr>
              <a:t>Yaz Kur’an Kursları </a:t>
            </a:r>
            <a:br>
              <a:rPr lang="tr-TR" sz="2700" b="1" cap="none" dirty="0">
                <a:solidFill>
                  <a:prstClr val="black"/>
                </a:solidFill>
                <a:latin typeface="TimesNewRomanPS-BoldMT"/>
                <a:ea typeface="Calibri" pitchFamily="34" charset="0"/>
                <a:cs typeface="TimesNewRomanPS-BoldMT"/>
              </a:rPr>
            </a:br>
            <a:r>
              <a:rPr lang="tr-TR" sz="2700" b="1" cap="none" dirty="0">
                <a:solidFill>
                  <a:prstClr val="black"/>
                </a:solidFill>
                <a:latin typeface="TimesNewRomanPS-BoldMT"/>
                <a:ea typeface="Calibri" pitchFamily="34" charset="0"/>
                <a:cs typeface="TimesNewRomanPS-BoldMT"/>
              </a:rPr>
              <a:t>Eğitim-öğretim Ortamları</a:t>
            </a:r>
            <a:endParaRPr lang="tr-TR" dirty="0"/>
          </a:p>
        </p:txBody>
      </p:sp>
      <p:sp>
        <p:nvSpPr>
          <p:cNvPr id="3"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r>
              <a:rPr lang="tr-TR" dirty="0" smtClean="0">
                <a:solidFill>
                  <a:schemeClr val="tx1"/>
                </a:solidFill>
              </a:rPr>
              <a:t>Bu </a:t>
            </a:r>
            <a:r>
              <a:rPr lang="tr-TR" dirty="0">
                <a:solidFill>
                  <a:schemeClr val="tx1"/>
                </a:solidFill>
              </a:rPr>
              <a:t>kursların çoğunlukla camide yapılıyor olması eğitim açısından bir dezavantaj olarak görülmektedir. Çocukların camide rahat hareket edemediği, sıraların olmayışı, kalabalık öğrenciler için caminin mekân olarak yetersizliği, okuldaki sınıf imkânlarının camide olmaması gibi hususlar da gerekçe olarak gösterilmektedir. </a:t>
            </a:r>
          </a:p>
          <a:p>
            <a:pPr marL="114300" indent="0" algn="just">
              <a:buNone/>
            </a:pPr>
            <a:r>
              <a:rPr lang="tr-TR" dirty="0">
                <a:solidFill>
                  <a:schemeClr val="tx1"/>
                </a:solidFill>
              </a:rPr>
              <a:t>Oysa yaz Kur’an kurslarının asıl amaçlarından bir tanesi cami-çocuk buluşmasını sağlamak ve çocukları camilerin manevi iklimiyle buluşturmaktır.</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213180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Başlık 1"/>
          <p:cNvSpPr>
            <a:spLocks noGrp="1"/>
          </p:cNvSpPr>
          <p:nvPr>
            <p:ph type="title"/>
          </p:nvPr>
        </p:nvSpPr>
        <p:spPr bwMode="auto"/>
        <p:txBody>
          <a:bodyPr wrap="square" numCol="1" anchorCtr="0" compatLnSpc="1">
            <a:prstTxWarp prst="textNoShape">
              <a:avLst/>
            </a:prstTxWarp>
          </a:bodyPr>
          <a:lstStyle/>
          <a:p>
            <a:pPr>
              <a:lnSpc>
                <a:spcPct val="115000"/>
              </a:lnSpc>
            </a:pPr>
            <a:r>
              <a:rPr lang="tr-TR" sz="3600" b="1" cap="none" dirty="0" smtClean="0">
                <a:solidFill>
                  <a:schemeClr val="tx1"/>
                </a:solidFill>
                <a:latin typeface="TimesNewRomanPS-BoldMT"/>
                <a:ea typeface="Calibri" pitchFamily="34" charset="0"/>
                <a:cs typeface="TimesNewRomanPS-BoldMT"/>
              </a:rPr>
              <a:t>Öğretim Metotları</a:t>
            </a:r>
            <a:endParaRPr lang="tr-TR" cap="none" dirty="0" smtClean="0">
              <a:solidFill>
                <a:schemeClr val="tx1"/>
              </a:solidFill>
              <a:ea typeface="Calibri" pitchFamily="34" charset="0"/>
              <a:cs typeface="TimesNewRomanPS-BoldMT"/>
            </a:endParaRPr>
          </a:p>
        </p:txBody>
      </p:sp>
      <p:sp>
        <p:nvSpPr>
          <p:cNvPr id="26627" name="İçerik Yer Tutucusu 2"/>
          <p:cNvSpPr>
            <a:spLocks noGrp="1"/>
          </p:cNvSpPr>
          <p:nvPr>
            <p:ph idx="1"/>
          </p:nvPr>
        </p:nvSpPr>
        <p:spPr/>
        <p:txBody>
          <a:bodyPr/>
          <a:lstStyle/>
          <a:p>
            <a:pPr marL="114300" indent="0" algn="just">
              <a:buNone/>
            </a:pPr>
            <a:endParaRPr lang="tr-TR" sz="2200" dirty="0" smtClean="0">
              <a:solidFill>
                <a:schemeClr val="tx1"/>
              </a:solidFill>
            </a:endParaRPr>
          </a:p>
          <a:p>
            <a:pPr marL="114300" indent="0" algn="just">
              <a:buNone/>
            </a:pPr>
            <a:endParaRPr lang="tr-TR" sz="2200" dirty="0">
              <a:solidFill>
                <a:schemeClr val="tx1"/>
              </a:solidFill>
            </a:endParaRPr>
          </a:p>
          <a:p>
            <a:pPr marL="114300" indent="0" algn="just">
              <a:buNone/>
            </a:pPr>
            <a:r>
              <a:rPr lang="tr-TR" dirty="0" smtClean="0">
                <a:solidFill>
                  <a:schemeClr val="tx1"/>
                </a:solidFill>
              </a:rPr>
              <a:t>Eğitimin öğrencinin hayatında </a:t>
            </a:r>
            <a:r>
              <a:rPr lang="tr-TR" dirty="0">
                <a:solidFill>
                  <a:schemeClr val="tx1"/>
                </a:solidFill>
              </a:rPr>
              <a:t>etkili olabilmesi için bir takım yöntemlerin uygulanması gerekmektedir. Gelişi güzel yapılan </a:t>
            </a:r>
            <a:r>
              <a:rPr lang="tr-TR" dirty="0" smtClean="0">
                <a:solidFill>
                  <a:schemeClr val="tx1"/>
                </a:solidFill>
              </a:rPr>
              <a:t>öğretim, </a:t>
            </a:r>
            <a:r>
              <a:rPr lang="tr-TR" dirty="0">
                <a:solidFill>
                  <a:schemeClr val="tx1"/>
                </a:solidFill>
              </a:rPr>
              <a:t>eğitimciyi yorar, </a:t>
            </a:r>
            <a:r>
              <a:rPr lang="tr-TR" dirty="0" smtClean="0">
                <a:solidFill>
                  <a:schemeClr val="tx1"/>
                </a:solidFill>
              </a:rPr>
              <a:t>zaman kaybına </a:t>
            </a:r>
            <a:r>
              <a:rPr lang="tr-TR" dirty="0">
                <a:solidFill>
                  <a:schemeClr val="tx1"/>
                </a:solidFill>
              </a:rPr>
              <a:t>neden olur ve öğrenci üzerinde hiçbir etki bırakmaz. </a:t>
            </a:r>
            <a:endParaRPr lang="tr-TR" dirty="0" smtClean="0">
              <a:solidFill>
                <a:schemeClr val="tx1"/>
              </a:solidFill>
            </a:endParaRPr>
          </a:p>
        </p:txBody>
      </p:sp>
      <p:pic>
        <p:nvPicPr>
          <p:cNvPr id="26628"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1" cap="none" dirty="0">
                <a:solidFill>
                  <a:prstClr val="black"/>
                </a:solidFill>
                <a:latin typeface="TimesNewRomanPS-BoldMT"/>
                <a:ea typeface="Calibri" pitchFamily="34" charset="0"/>
                <a:cs typeface="TimesNewRomanPS-BoldMT"/>
              </a:rPr>
              <a:t>Öğretim Metotları</a:t>
            </a:r>
            <a:endParaRPr lang="tr-TR" dirty="0"/>
          </a:p>
        </p:txBody>
      </p:sp>
      <p:sp>
        <p:nvSpPr>
          <p:cNvPr id="3" name="İçerik Yer Tutucusu 2"/>
          <p:cNvSpPr>
            <a:spLocks noGrp="1"/>
          </p:cNvSpPr>
          <p:nvPr>
            <p:ph idx="1"/>
          </p:nvPr>
        </p:nvSpPr>
        <p:spPr/>
        <p:txBody>
          <a:bodyPr/>
          <a:lstStyle/>
          <a:p>
            <a:pPr marL="114300" indent="0" algn="just">
              <a:buNone/>
            </a:pPr>
            <a:endParaRPr lang="tr-TR" b="1" dirty="0" smtClean="0">
              <a:solidFill>
                <a:schemeClr val="tx1"/>
              </a:solidFill>
            </a:endParaRPr>
          </a:p>
          <a:p>
            <a:pPr marL="114300" indent="0" algn="just">
              <a:buNone/>
            </a:pPr>
            <a:endParaRPr lang="tr-TR" b="1" dirty="0">
              <a:solidFill>
                <a:schemeClr val="tx1"/>
              </a:solidFill>
            </a:endParaRPr>
          </a:p>
          <a:p>
            <a:pPr marL="114300" indent="0" algn="just">
              <a:buNone/>
            </a:pPr>
            <a:r>
              <a:rPr lang="tr-TR" b="1" dirty="0" smtClean="0">
                <a:solidFill>
                  <a:schemeClr val="tx1"/>
                </a:solidFill>
              </a:rPr>
              <a:t>Hz</a:t>
            </a:r>
            <a:r>
              <a:rPr lang="tr-TR" b="1" dirty="0">
                <a:solidFill>
                  <a:schemeClr val="tx1"/>
                </a:solidFill>
              </a:rPr>
              <a:t>. Peygamberi örnek almak</a:t>
            </a:r>
          </a:p>
          <a:p>
            <a:pPr marL="114300" indent="0" algn="just">
              <a:buNone/>
            </a:pPr>
            <a:r>
              <a:rPr lang="tr-TR" dirty="0" smtClean="0">
                <a:solidFill>
                  <a:schemeClr val="tx1"/>
                </a:solidFill>
              </a:rPr>
              <a:t>“</a:t>
            </a:r>
            <a:r>
              <a:rPr lang="tr-TR" dirty="0">
                <a:solidFill>
                  <a:schemeClr val="tx1"/>
                </a:solidFill>
              </a:rPr>
              <a:t>Ben muallim olarak gönderildim.” sözüyle, yaptığı işin bizatihi eğitim-öğretim olduğunu vurgulayan Hz. Peygamber; ailede, camide ve diğer alanlardaki uygulamalarıyla da eğitim-öğretim faaliyetinin bizzat içinde olduğunu her zaman göstermiştir.</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677625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1" cap="none" dirty="0">
                <a:solidFill>
                  <a:prstClr val="black"/>
                </a:solidFill>
                <a:latin typeface="TimesNewRomanPS-BoldMT"/>
                <a:ea typeface="Calibri" pitchFamily="34" charset="0"/>
                <a:cs typeface="TimesNewRomanPS-BoldMT"/>
              </a:rPr>
              <a:t>Öğretim Metotları</a:t>
            </a:r>
            <a:endParaRPr lang="tr-TR" dirty="0"/>
          </a:p>
        </p:txBody>
      </p:sp>
      <p:sp>
        <p:nvSpPr>
          <p:cNvPr id="3" name="İçerik Yer Tutucusu 2"/>
          <p:cNvSpPr>
            <a:spLocks noGrp="1"/>
          </p:cNvSpPr>
          <p:nvPr>
            <p:ph idx="1"/>
          </p:nvPr>
        </p:nvSpPr>
        <p:spPr/>
        <p:txBody>
          <a:bodyPr/>
          <a:lstStyle/>
          <a:p>
            <a:pPr marL="114300" indent="0" algn="just">
              <a:buNone/>
            </a:pPr>
            <a:r>
              <a:rPr lang="tr-TR" sz="2200" b="1" dirty="0">
                <a:solidFill>
                  <a:schemeClr val="tx1"/>
                </a:solidFill>
              </a:rPr>
              <a:t>Soru Sorarak İlgi Uyandırırdı</a:t>
            </a:r>
          </a:p>
          <a:p>
            <a:pPr marL="114300" indent="0" algn="just">
              <a:buNone/>
            </a:pPr>
            <a:r>
              <a:rPr lang="tr-TR" sz="2200" dirty="0">
                <a:solidFill>
                  <a:schemeClr val="tx1"/>
                </a:solidFill>
              </a:rPr>
              <a:t>Anlatacağı konuya dikkat çekmek, merak ve ilgi uyandırmak için soru sorardı. Bir gün ashabına: “ Müslüman kimdir, biliyor musunuz?” diye sordu.</a:t>
            </a:r>
          </a:p>
          <a:p>
            <a:pPr marL="114300" indent="0" algn="just">
              <a:buNone/>
            </a:pPr>
            <a:r>
              <a:rPr lang="tr-TR" sz="2200" dirty="0">
                <a:solidFill>
                  <a:schemeClr val="tx1"/>
                </a:solidFill>
              </a:rPr>
              <a:t>Onlar da: “Allah ve Resulü daha iyi bilir!” dediler</a:t>
            </a:r>
            <a:r>
              <a:rPr lang="tr-TR" sz="2200" dirty="0" smtClean="0">
                <a:solidFill>
                  <a:schemeClr val="tx1"/>
                </a:solidFill>
              </a:rPr>
              <a:t>. Yeterince </a:t>
            </a:r>
            <a:r>
              <a:rPr lang="tr-TR" sz="2200" dirty="0">
                <a:solidFill>
                  <a:schemeClr val="tx1"/>
                </a:solidFill>
              </a:rPr>
              <a:t>dikkat uyandırdıktan sonra: “ Müslüman, diğer Müslümanların elinden ve dilinden emin olduğu kimsedir.” buyurdu.</a:t>
            </a:r>
          </a:p>
          <a:p>
            <a:pPr marL="114300" indent="0" algn="just">
              <a:buNone/>
            </a:pPr>
            <a:r>
              <a:rPr lang="tr-TR" sz="2200" dirty="0">
                <a:solidFill>
                  <a:schemeClr val="tx1"/>
                </a:solidFill>
              </a:rPr>
              <a:t>Sonra: “Mümin kimdir?” diye sordu. Ashap </a:t>
            </a:r>
            <a:r>
              <a:rPr lang="tr-TR" sz="2200" dirty="0" err="1">
                <a:solidFill>
                  <a:schemeClr val="tx1"/>
                </a:solidFill>
              </a:rPr>
              <a:t>yine:"Allah</a:t>
            </a:r>
            <a:r>
              <a:rPr lang="tr-TR" sz="2200" dirty="0">
                <a:solidFill>
                  <a:schemeClr val="tx1"/>
                </a:solidFill>
              </a:rPr>
              <a:t> ve Resulü daha iyi bilir." dediler. Bunun üzerine şunları </a:t>
            </a:r>
            <a:r>
              <a:rPr lang="tr-TR" sz="2200" dirty="0" smtClean="0">
                <a:solidFill>
                  <a:schemeClr val="tx1"/>
                </a:solidFill>
              </a:rPr>
              <a:t>söyledi: Müminlerin </a:t>
            </a:r>
            <a:r>
              <a:rPr lang="tr-TR" sz="2200" dirty="0">
                <a:solidFill>
                  <a:schemeClr val="tx1"/>
                </a:solidFill>
              </a:rPr>
              <a:t>canları ve malları hususunda kendisinden emin olduğu kimsedir</a:t>
            </a:r>
            <a:r>
              <a:rPr lang="tr-TR" sz="2200" dirty="0" smtClean="0">
                <a:solidFill>
                  <a:schemeClr val="tx1"/>
                </a:solidFill>
              </a:rPr>
              <a:t>.</a:t>
            </a:r>
            <a:endParaRPr lang="tr-TR" sz="2200" dirty="0">
              <a:solidFill>
                <a:schemeClr val="tx1"/>
              </a:solidFill>
            </a:endParaRPr>
          </a:p>
          <a:p>
            <a:pPr marL="114300" indent="0" algn="just">
              <a:buNone/>
            </a:pPr>
            <a:r>
              <a:rPr lang="tr-TR" sz="2200" dirty="0">
                <a:solidFill>
                  <a:schemeClr val="tx1"/>
                </a:solidFill>
              </a:rPr>
              <a:t>Allah Resulü (</a:t>
            </a:r>
            <a:r>
              <a:rPr lang="tr-TR" sz="2200" dirty="0" err="1" smtClean="0">
                <a:solidFill>
                  <a:schemeClr val="tx1"/>
                </a:solidFill>
              </a:rPr>
              <a:t>sas</a:t>
            </a:r>
            <a:r>
              <a:rPr lang="tr-TR" sz="2200" dirty="0" smtClean="0">
                <a:solidFill>
                  <a:schemeClr val="tx1"/>
                </a:solidFill>
              </a:rPr>
              <a:t>) </a:t>
            </a:r>
            <a:r>
              <a:rPr lang="tr-TR" sz="2200" dirty="0">
                <a:solidFill>
                  <a:schemeClr val="tx1"/>
                </a:solidFill>
              </a:rPr>
              <a:t>soru sorarak ilgi ve merak uyandırıyor, dinleyenleri motive ediyor, ondan sonra anlatacaklarını anlatıyordu. </a:t>
            </a:r>
            <a:endParaRPr lang="tr-TR" sz="2200"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0449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rPr>
              <a:t>Yaz Kur'an Kurslarının Önemi</a:t>
            </a:r>
            <a:endParaRPr lang="tr-TR" dirty="0"/>
          </a:p>
        </p:txBody>
      </p:sp>
      <p:sp>
        <p:nvSpPr>
          <p:cNvPr id="3"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r>
              <a:rPr lang="tr-TR" dirty="0" smtClean="0">
                <a:solidFill>
                  <a:schemeClr val="tx1"/>
                </a:solidFill>
              </a:rPr>
              <a:t>Yaz Kurslarındaki Kur’an-ı Kerim ve Temel Dini Bilgiler dersinin saatleri İlköğretimlerde bir yıl içinde okutulan ders saatinden yaklaşık bir kat fazla, liselerden ise üç kat fazladır. Eğitim fırsatları değerlendirme işidir. Bu nedenle </a:t>
            </a:r>
            <a:r>
              <a:rPr lang="tr-TR" dirty="0">
                <a:solidFill>
                  <a:schemeClr val="tx1"/>
                </a:solidFill>
              </a:rPr>
              <a:t>y</a:t>
            </a:r>
            <a:r>
              <a:rPr lang="tr-TR" dirty="0" smtClean="0">
                <a:solidFill>
                  <a:schemeClr val="tx1"/>
                </a:solidFill>
              </a:rPr>
              <a:t>az kurslarının ne kadar önemli olduğu açıktır.</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467303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1" cap="none" dirty="0">
                <a:solidFill>
                  <a:prstClr val="black"/>
                </a:solidFill>
                <a:latin typeface="TimesNewRomanPS-BoldMT"/>
                <a:ea typeface="Calibri" pitchFamily="34" charset="0"/>
                <a:cs typeface="TimesNewRomanPS-BoldMT"/>
              </a:rPr>
              <a:t>Öğretim Metotları</a:t>
            </a:r>
            <a:endParaRPr lang="tr-TR" dirty="0"/>
          </a:p>
        </p:txBody>
      </p:sp>
      <p:sp>
        <p:nvSpPr>
          <p:cNvPr id="3" name="İçerik Yer Tutucusu 2"/>
          <p:cNvSpPr>
            <a:spLocks noGrp="1"/>
          </p:cNvSpPr>
          <p:nvPr>
            <p:ph idx="1"/>
          </p:nvPr>
        </p:nvSpPr>
        <p:spPr/>
        <p:txBody>
          <a:bodyPr/>
          <a:lstStyle/>
          <a:p>
            <a:pPr marL="114300" indent="0" algn="just">
              <a:buNone/>
            </a:pPr>
            <a:r>
              <a:rPr lang="tr-TR" b="1" dirty="0">
                <a:solidFill>
                  <a:schemeClr val="tx1"/>
                </a:solidFill>
              </a:rPr>
              <a:t>Hz. </a:t>
            </a:r>
            <a:r>
              <a:rPr lang="tr-TR" b="1" dirty="0" smtClean="0">
                <a:solidFill>
                  <a:schemeClr val="tx1"/>
                </a:solidFill>
              </a:rPr>
              <a:t>Peygamber; Olumlu </a:t>
            </a:r>
            <a:r>
              <a:rPr lang="tr-TR" b="1" dirty="0">
                <a:solidFill>
                  <a:schemeClr val="tx1"/>
                </a:solidFill>
              </a:rPr>
              <a:t>Davranışları Ödüllendirir ve Takdir Ederdi</a:t>
            </a:r>
          </a:p>
          <a:p>
            <a:pPr marL="114300" indent="0" algn="just">
              <a:buNone/>
            </a:pPr>
            <a:r>
              <a:rPr lang="tr-TR" dirty="0">
                <a:solidFill>
                  <a:schemeClr val="tx1"/>
                </a:solidFill>
              </a:rPr>
              <a:t>“Beğenilmek ve takdir edilmek” insanların çok önemsediği bir davranıştır. </a:t>
            </a:r>
            <a:r>
              <a:rPr lang="tr-TR" dirty="0" err="1" smtClean="0">
                <a:solidFill>
                  <a:schemeClr val="tx1"/>
                </a:solidFill>
              </a:rPr>
              <a:t>İbn</a:t>
            </a:r>
            <a:r>
              <a:rPr lang="tr-TR" dirty="0" smtClean="0">
                <a:solidFill>
                  <a:schemeClr val="tx1"/>
                </a:solidFill>
              </a:rPr>
              <a:t> </a:t>
            </a:r>
            <a:r>
              <a:rPr lang="tr-TR" dirty="0">
                <a:solidFill>
                  <a:schemeClr val="tx1"/>
                </a:solidFill>
              </a:rPr>
              <a:t>Abbas (</a:t>
            </a:r>
            <a:r>
              <a:rPr lang="tr-TR" dirty="0" err="1">
                <a:solidFill>
                  <a:schemeClr val="tx1"/>
                </a:solidFill>
              </a:rPr>
              <a:t>r.a</a:t>
            </a:r>
            <a:r>
              <a:rPr lang="tr-TR" dirty="0">
                <a:solidFill>
                  <a:schemeClr val="tx1"/>
                </a:solidFill>
              </a:rPr>
              <a:t>.) anlatıyor:</a:t>
            </a:r>
          </a:p>
          <a:p>
            <a:pPr marL="114300" indent="0" algn="just">
              <a:buNone/>
            </a:pPr>
            <a:r>
              <a:rPr lang="tr-TR" dirty="0">
                <a:solidFill>
                  <a:schemeClr val="tx1"/>
                </a:solidFill>
              </a:rPr>
              <a:t>“Bir gün Nebi (</a:t>
            </a:r>
            <a:r>
              <a:rPr lang="tr-TR" dirty="0" err="1" smtClean="0">
                <a:solidFill>
                  <a:schemeClr val="tx1"/>
                </a:solidFill>
              </a:rPr>
              <a:t>s.a.s</a:t>
            </a:r>
            <a:r>
              <a:rPr lang="tr-TR" dirty="0" smtClean="0">
                <a:solidFill>
                  <a:schemeClr val="tx1"/>
                </a:solidFill>
              </a:rPr>
              <a:t>.) </a:t>
            </a:r>
            <a:r>
              <a:rPr lang="tr-TR" dirty="0">
                <a:solidFill>
                  <a:schemeClr val="tx1"/>
                </a:solidFill>
              </a:rPr>
              <a:t>tuvalete gitti. Ben de abdest alması için bir kaba su hazırladım. Daha sonra Sevgili Peygamberimiz su dolu kabı görünce kimin hazırlayıp koyduğunu sordu. Benim hazırladığımı öğrenince: 'Allah'ım, onun dindeki anlayışını artır.' diyerek bana dua etti.”</a:t>
            </a:r>
          </a:p>
          <a:p>
            <a:pPr marL="114300" indent="0" algn="just">
              <a:buNone/>
            </a:pPr>
            <a:r>
              <a:rPr lang="tr-TR" dirty="0">
                <a:solidFill>
                  <a:schemeClr val="tx1"/>
                </a:solidFill>
              </a:rPr>
              <a:t>Peygamberimiz (</a:t>
            </a:r>
            <a:r>
              <a:rPr lang="tr-TR" dirty="0" err="1" smtClean="0">
                <a:solidFill>
                  <a:schemeClr val="tx1"/>
                </a:solidFill>
              </a:rPr>
              <a:t>s.a.s</a:t>
            </a:r>
            <a:r>
              <a:rPr lang="tr-TR" dirty="0" smtClean="0">
                <a:solidFill>
                  <a:schemeClr val="tx1"/>
                </a:solidFill>
              </a:rPr>
              <a:t>.), </a:t>
            </a:r>
            <a:r>
              <a:rPr lang="tr-TR" dirty="0" err="1" smtClean="0">
                <a:solidFill>
                  <a:schemeClr val="tx1"/>
                </a:solidFill>
              </a:rPr>
              <a:t>İbni</a:t>
            </a:r>
            <a:r>
              <a:rPr lang="tr-TR" dirty="0" smtClean="0">
                <a:solidFill>
                  <a:schemeClr val="tx1"/>
                </a:solidFill>
              </a:rPr>
              <a:t> </a:t>
            </a:r>
            <a:r>
              <a:rPr lang="tr-TR" dirty="0">
                <a:solidFill>
                  <a:schemeClr val="tx1"/>
                </a:solidFill>
              </a:rPr>
              <a:t>Abbas'a dua ederek onu </a:t>
            </a:r>
            <a:r>
              <a:rPr lang="tr-TR" dirty="0" smtClean="0">
                <a:solidFill>
                  <a:schemeClr val="tx1"/>
                </a:solidFill>
              </a:rPr>
              <a:t>ödüllendirmiştir</a:t>
            </a:r>
            <a:r>
              <a:rPr lang="tr-TR" dirty="0">
                <a:solidFill>
                  <a:schemeClr val="tx1"/>
                </a:solidFill>
              </a:rPr>
              <a:t>.</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45460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1" cap="none" dirty="0">
                <a:solidFill>
                  <a:prstClr val="black"/>
                </a:solidFill>
                <a:latin typeface="TimesNewRomanPS-BoldMT"/>
                <a:ea typeface="Calibri" pitchFamily="34" charset="0"/>
                <a:cs typeface="TimesNewRomanPS-BoldMT"/>
              </a:rPr>
              <a:t>Öğretim Metotları</a:t>
            </a:r>
            <a:endParaRPr lang="tr-TR" dirty="0"/>
          </a:p>
        </p:txBody>
      </p:sp>
      <p:sp>
        <p:nvSpPr>
          <p:cNvPr id="3" name="İçerik Yer Tutucusu 2"/>
          <p:cNvSpPr>
            <a:spLocks noGrp="1"/>
          </p:cNvSpPr>
          <p:nvPr>
            <p:ph idx="1"/>
          </p:nvPr>
        </p:nvSpPr>
        <p:spPr/>
        <p:txBody>
          <a:bodyPr/>
          <a:lstStyle/>
          <a:p>
            <a:pPr marL="114300" indent="0" algn="just">
              <a:buNone/>
            </a:pPr>
            <a:endParaRPr lang="tr-TR" b="1" dirty="0" smtClean="0">
              <a:solidFill>
                <a:schemeClr val="tx1"/>
              </a:solidFill>
            </a:endParaRPr>
          </a:p>
          <a:p>
            <a:pPr marL="114300" indent="0" algn="just">
              <a:buNone/>
            </a:pPr>
            <a:r>
              <a:rPr lang="tr-TR" b="1" dirty="0" smtClean="0">
                <a:solidFill>
                  <a:schemeClr val="tx1"/>
                </a:solidFill>
              </a:rPr>
              <a:t>Örnekler </a:t>
            </a:r>
            <a:r>
              <a:rPr lang="tr-TR" b="1" dirty="0">
                <a:solidFill>
                  <a:schemeClr val="tx1"/>
                </a:solidFill>
              </a:rPr>
              <a:t>Vererek Anlatırdı</a:t>
            </a:r>
          </a:p>
          <a:p>
            <a:pPr marL="114300" indent="0" algn="just">
              <a:buNone/>
            </a:pPr>
            <a:r>
              <a:rPr lang="tr-TR" dirty="0" smtClean="0">
                <a:solidFill>
                  <a:schemeClr val="tx1"/>
                </a:solidFill>
              </a:rPr>
              <a:t>Hz</a:t>
            </a:r>
            <a:r>
              <a:rPr lang="tr-TR" dirty="0">
                <a:solidFill>
                  <a:schemeClr val="tx1"/>
                </a:solidFill>
              </a:rPr>
              <a:t>. Peygamber, namazın önemini güzel bir örnekle anlatmıştır:</a:t>
            </a:r>
          </a:p>
          <a:p>
            <a:pPr marL="114300" indent="0" algn="just">
              <a:buNone/>
            </a:pPr>
            <a:r>
              <a:rPr lang="tr-TR" dirty="0">
                <a:solidFill>
                  <a:schemeClr val="tx1"/>
                </a:solidFill>
              </a:rPr>
              <a:t>"Ne dersiniz, birinizin kapısı önünde bir akarsu olsa sahibi orada günde beş defa yıkansa kirinden bir şey bırakır mı</a:t>
            </a:r>
            <a:r>
              <a:rPr lang="tr-TR" dirty="0" smtClean="0">
                <a:solidFill>
                  <a:schemeClr val="tx1"/>
                </a:solidFill>
              </a:rPr>
              <a:t>? "</a:t>
            </a:r>
            <a:r>
              <a:rPr lang="tr-TR" dirty="0">
                <a:solidFill>
                  <a:schemeClr val="tx1"/>
                </a:solidFill>
              </a:rPr>
              <a:t>Orada bulunanlar: “Hayır, kir diye bir şey bırakmaz.” dediler. Bunun üzerine Sevgili Peygamberimiz; Beş vakit namaz da işte böyledir. Onlarla Allah Teâlâ günahları siler, buyurdu."</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062291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1" cap="none" dirty="0">
                <a:solidFill>
                  <a:prstClr val="black"/>
                </a:solidFill>
                <a:latin typeface="TimesNewRomanPS-BoldMT"/>
                <a:ea typeface="Calibri" pitchFamily="34" charset="0"/>
                <a:cs typeface="TimesNewRomanPS-BoldMT"/>
              </a:rPr>
              <a:t>Öğretim Metotları</a:t>
            </a:r>
            <a:endParaRPr lang="tr-TR" dirty="0"/>
          </a:p>
        </p:txBody>
      </p:sp>
      <p:sp>
        <p:nvSpPr>
          <p:cNvPr id="3" name="İçerik Yer Tutucusu 2"/>
          <p:cNvSpPr>
            <a:spLocks noGrp="1"/>
          </p:cNvSpPr>
          <p:nvPr>
            <p:ph idx="1"/>
          </p:nvPr>
        </p:nvSpPr>
        <p:spPr/>
        <p:txBody>
          <a:bodyPr/>
          <a:lstStyle/>
          <a:p>
            <a:pPr marL="114300" indent="0" algn="just">
              <a:buNone/>
            </a:pPr>
            <a:endParaRPr lang="tr-TR" b="1" dirty="0" smtClean="0">
              <a:solidFill>
                <a:schemeClr val="tx1"/>
              </a:solidFill>
            </a:endParaRPr>
          </a:p>
          <a:p>
            <a:pPr marL="114300" indent="0" algn="just">
              <a:buNone/>
            </a:pPr>
            <a:r>
              <a:rPr lang="tr-TR" b="1" dirty="0" smtClean="0">
                <a:solidFill>
                  <a:schemeClr val="tx1"/>
                </a:solidFill>
              </a:rPr>
              <a:t>Yumuşak </a:t>
            </a:r>
            <a:r>
              <a:rPr lang="tr-TR" b="1" dirty="0">
                <a:solidFill>
                  <a:schemeClr val="tx1"/>
                </a:solidFill>
              </a:rPr>
              <a:t>ve Hoşgörülü Davranırdı</a:t>
            </a:r>
          </a:p>
          <a:p>
            <a:pPr marL="114300" indent="0" algn="just">
              <a:buNone/>
            </a:pPr>
            <a:r>
              <a:rPr lang="tr-TR" dirty="0">
                <a:solidFill>
                  <a:schemeClr val="tx1"/>
                </a:solidFill>
              </a:rPr>
              <a:t>Çocuk terbiyesinin temeli sevgi, şefkat ve hoşgörüdür. Çocukların yanlış yapması gayet doğaldır. </a:t>
            </a:r>
            <a:r>
              <a:rPr lang="tr-TR" dirty="0" smtClean="0">
                <a:solidFill>
                  <a:schemeClr val="tx1"/>
                </a:solidFill>
              </a:rPr>
              <a:t>Peygamberimiz </a:t>
            </a:r>
            <a:r>
              <a:rPr lang="tr-TR" dirty="0">
                <a:solidFill>
                  <a:schemeClr val="tx1"/>
                </a:solidFill>
              </a:rPr>
              <a:t>hiçbir çocuğu dövmediği gibi, dayak ve şiddeti de hiçbir şekilde eğitim metodu olarak tavsiye etmemiştir</a:t>
            </a:r>
            <a:r>
              <a:rPr lang="tr-TR" dirty="0" smtClean="0">
                <a:solidFill>
                  <a:schemeClr val="tx1"/>
                </a:solidFill>
              </a:rPr>
              <a:t>. </a:t>
            </a:r>
          </a:p>
          <a:p>
            <a:pPr marL="114300" indent="0" algn="just">
              <a:buNone/>
            </a:pPr>
            <a:r>
              <a:rPr lang="tr-TR" dirty="0" smtClean="0">
                <a:solidFill>
                  <a:schemeClr val="tx1"/>
                </a:solidFill>
              </a:rPr>
              <a:t>Hurma taşlayan çocuk örneği.</a:t>
            </a:r>
            <a:endParaRPr lang="tr-TR" dirty="0">
              <a:solidFill>
                <a:schemeClr val="tx1"/>
              </a:solidFill>
            </a:endParaRPr>
          </a:p>
          <a:p>
            <a:pPr marL="114300" indent="0" algn="just">
              <a:buNone/>
            </a:pPr>
            <a:r>
              <a:rPr lang="tr-TR" dirty="0" smtClean="0">
                <a:solidFill>
                  <a:schemeClr val="tx1"/>
                </a:solidFill>
              </a:rPr>
              <a:t>Eğitimci </a:t>
            </a:r>
            <a:r>
              <a:rPr lang="tr-TR" dirty="0">
                <a:solidFill>
                  <a:schemeClr val="tx1"/>
                </a:solidFill>
              </a:rPr>
              <a:t>sevdirmek ve kolaylaştırmak zorundadır. </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169892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1" cap="none" dirty="0">
                <a:solidFill>
                  <a:prstClr val="black"/>
                </a:solidFill>
                <a:latin typeface="TimesNewRomanPS-BoldMT"/>
                <a:ea typeface="Calibri" pitchFamily="34" charset="0"/>
                <a:cs typeface="TimesNewRomanPS-BoldMT"/>
              </a:rPr>
              <a:t>Öğretim Metotları</a:t>
            </a:r>
            <a:endParaRPr lang="tr-TR" dirty="0"/>
          </a:p>
        </p:txBody>
      </p:sp>
      <p:sp>
        <p:nvSpPr>
          <p:cNvPr id="3" name="İçerik Yer Tutucusu 2"/>
          <p:cNvSpPr>
            <a:spLocks noGrp="1"/>
          </p:cNvSpPr>
          <p:nvPr>
            <p:ph idx="1"/>
          </p:nvPr>
        </p:nvSpPr>
        <p:spPr/>
        <p:txBody>
          <a:bodyPr/>
          <a:lstStyle/>
          <a:p>
            <a:pPr marL="114300" indent="0" algn="just">
              <a:buNone/>
            </a:pPr>
            <a:endParaRPr lang="tr-TR" sz="2200" b="1" dirty="0" smtClean="0">
              <a:solidFill>
                <a:schemeClr val="tx1"/>
              </a:solidFill>
            </a:endParaRPr>
          </a:p>
          <a:p>
            <a:pPr marL="114300" indent="0" algn="just">
              <a:buNone/>
            </a:pPr>
            <a:endParaRPr lang="tr-TR" sz="2200" b="1" dirty="0">
              <a:solidFill>
                <a:schemeClr val="tx1"/>
              </a:solidFill>
            </a:endParaRPr>
          </a:p>
          <a:p>
            <a:pPr marL="114300" indent="0" algn="just">
              <a:buNone/>
            </a:pPr>
            <a:r>
              <a:rPr lang="tr-TR" b="1" dirty="0" smtClean="0">
                <a:solidFill>
                  <a:schemeClr val="tx1"/>
                </a:solidFill>
              </a:rPr>
              <a:t>İnsanı </a:t>
            </a:r>
            <a:r>
              <a:rPr lang="tr-TR" b="1" dirty="0">
                <a:solidFill>
                  <a:schemeClr val="tx1"/>
                </a:solidFill>
              </a:rPr>
              <a:t>Değil, Davranışı Eleştirirdi</a:t>
            </a:r>
          </a:p>
          <a:p>
            <a:pPr marL="114300" indent="0" algn="just">
              <a:buNone/>
            </a:pPr>
            <a:r>
              <a:rPr lang="tr-TR" dirty="0" smtClean="0">
                <a:solidFill>
                  <a:schemeClr val="tx1"/>
                </a:solidFill>
              </a:rPr>
              <a:t>Kendisine </a:t>
            </a:r>
            <a:r>
              <a:rPr lang="tr-TR" dirty="0">
                <a:solidFill>
                  <a:schemeClr val="tx1"/>
                </a:solidFill>
              </a:rPr>
              <a:t>bir şikayet ulaşsa veya hatalı bir davranış görse yapanın yüzüne vurmazdı</a:t>
            </a:r>
            <a:r>
              <a:rPr lang="tr-TR" dirty="0" smtClean="0">
                <a:solidFill>
                  <a:schemeClr val="tx1"/>
                </a:solidFill>
              </a:rPr>
              <a:t>. “</a:t>
            </a:r>
            <a:r>
              <a:rPr lang="tr-TR" dirty="0">
                <a:solidFill>
                  <a:schemeClr val="tx1"/>
                </a:solidFill>
              </a:rPr>
              <a:t>İnsanlara ne oluyor, niçin şöyle söylerler veya böyle yaparlar!” diye konuşur, davranışın kötü olduğunu hissettirir, insanı kötülemez ve insana ağır gelecek söz söylemezdi.</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07100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1" cap="none" dirty="0">
                <a:solidFill>
                  <a:prstClr val="black"/>
                </a:solidFill>
                <a:latin typeface="TimesNewRomanPS-BoldMT"/>
                <a:ea typeface="Calibri" pitchFamily="34" charset="0"/>
                <a:cs typeface="TimesNewRomanPS-BoldMT"/>
              </a:rPr>
              <a:t>Öğretim Metotları</a:t>
            </a:r>
            <a:endParaRPr lang="tr-TR" dirty="0"/>
          </a:p>
        </p:txBody>
      </p:sp>
      <p:sp>
        <p:nvSpPr>
          <p:cNvPr id="3" name="İçerik Yer Tutucusu 2"/>
          <p:cNvSpPr>
            <a:spLocks noGrp="1"/>
          </p:cNvSpPr>
          <p:nvPr>
            <p:ph idx="1"/>
          </p:nvPr>
        </p:nvSpPr>
        <p:spPr/>
        <p:txBody>
          <a:bodyPr/>
          <a:lstStyle/>
          <a:p>
            <a:pPr marL="114300" indent="0" algn="just">
              <a:buNone/>
            </a:pPr>
            <a:endParaRPr lang="tr-TR" sz="2200" b="1" dirty="0" smtClean="0">
              <a:solidFill>
                <a:schemeClr val="tx1"/>
              </a:solidFill>
            </a:endParaRPr>
          </a:p>
          <a:p>
            <a:pPr marL="114300" indent="0" algn="just">
              <a:buNone/>
            </a:pPr>
            <a:r>
              <a:rPr lang="tr-TR" b="1" dirty="0" smtClean="0">
                <a:solidFill>
                  <a:schemeClr val="tx1"/>
                </a:solidFill>
              </a:rPr>
              <a:t>Anlattıklarını </a:t>
            </a:r>
            <a:r>
              <a:rPr lang="tr-TR" b="1" dirty="0">
                <a:solidFill>
                  <a:schemeClr val="tx1"/>
                </a:solidFill>
              </a:rPr>
              <a:t>Uygulardı, Yaşayarak Öğretirdi</a:t>
            </a:r>
          </a:p>
          <a:p>
            <a:pPr marL="114300" indent="0" algn="just">
              <a:buNone/>
            </a:pPr>
            <a:endParaRPr lang="tr-TR" dirty="0" smtClean="0">
              <a:solidFill>
                <a:schemeClr val="tx1"/>
              </a:solidFill>
            </a:endParaRPr>
          </a:p>
          <a:p>
            <a:pPr marL="114300" indent="0" algn="just">
              <a:buNone/>
            </a:pPr>
            <a:r>
              <a:rPr lang="tr-TR" dirty="0" smtClean="0">
                <a:solidFill>
                  <a:schemeClr val="tx1"/>
                </a:solidFill>
              </a:rPr>
              <a:t>En </a:t>
            </a:r>
            <a:r>
              <a:rPr lang="tr-TR" dirty="0">
                <a:solidFill>
                  <a:schemeClr val="tx1"/>
                </a:solidFill>
              </a:rPr>
              <a:t>verimli öğretme metotlarından biri de </a:t>
            </a:r>
            <a:r>
              <a:rPr lang="tr-TR" dirty="0" smtClean="0">
                <a:solidFill>
                  <a:schemeClr val="tx1"/>
                </a:solidFill>
              </a:rPr>
              <a:t>uygulamalı anlatımdır. </a:t>
            </a:r>
            <a:r>
              <a:rPr lang="tr-TR" dirty="0">
                <a:solidFill>
                  <a:schemeClr val="tx1"/>
                </a:solidFill>
              </a:rPr>
              <a:t>Yaparak ve yaşayarak </a:t>
            </a:r>
            <a:r>
              <a:rPr lang="tr-TR" dirty="0" smtClean="0">
                <a:solidFill>
                  <a:schemeClr val="tx1"/>
                </a:solidFill>
              </a:rPr>
              <a:t>öğrenilen şeyi </a:t>
            </a:r>
            <a:r>
              <a:rPr lang="tr-TR" dirty="0">
                <a:solidFill>
                  <a:schemeClr val="tx1"/>
                </a:solidFill>
              </a:rPr>
              <a:t>insan kolay kolay unutmaz. </a:t>
            </a:r>
            <a:r>
              <a:rPr lang="tr-TR" dirty="0" smtClean="0">
                <a:solidFill>
                  <a:schemeClr val="tx1"/>
                </a:solidFill>
              </a:rPr>
              <a:t>Sevgili </a:t>
            </a:r>
            <a:r>
              <a:rPr lang="tr-TR" dirty="0">
                <a:solidFill>
                  <a:schemeClr val="tx1"/>
                </a:solidFill>
              </a:rPr>
              <a:t>Peygamberimiz, abdestin nasıl alınacağını soran bir kimseye, bizzat abdest alarak gösterdi. </a:t>
            </a:r>
            <a:endParaRPr lang="tr-TR" dirty="0" smtClean="0">
              <a:solidFill>
                <a:schemeClr val="tx1"/>
              </a:solidFill>
            </a:endParaRPr>
          </a:p>
          <a:p>
            <a:pPr marL="114300" indent="0" algn="just">
              <a:buNone/>
            </a:pPr>
            <a:endParaRPr lang="tr-TR" dirty="0">
              <a:solidFill>
                <a:schemeClr val="tx1"/>
              </a:solidFill>
            </a:endParaRP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671660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b="1" cap="none" dirty="0">
                <a:solidFill>
                  <a:prstClr val="black"/>
                </a:solidFill>
                <a:latin typeface="TimesNewRomanPS-BoldMT"/>
                <a:ea typeface="Calibri" pitchFamily="34" charset="0"/>
                <a:cs typeface="TimesNewRomanPS-BoldMT"/>
              </a:rPr>
              <a:t>Öğretim Metotları</a:t>
            </a:r>
            <a:endParaRPr lang="tr-TR" dirty="0"/>
          </a:p>
        </p:txBody>
      </p:sp>
      <p:sp>
        <p:nvSpPr>
          <p:cNvPr id="3" name="İçerik Yer Tutucusu 2"/>
          <p:cNvSpPr>
            <a:spLocks noGrp="1"/>
          </p:cNvSpPr>
          <p:nvPr>
            <p:ph idx="1"/>
          </p:nvPr>
        </p:nvSpPr>
        <p:spPr/>
        <p:txBody>
          <a:bodyPr/>
          <a:lstStyle/>
          <a:p>
            <a:pPr marL="114300" indent="0">
              <a:buNone/>
            </a:pPr>
            <a:endParaRPr lang="tr-TR" dirty="0" smtClean="0"/>
          </a:p>
          <a:p>
            <a:pPr marL="114300" indent="0">
              <a:buNone/>
            </a:pPr>
            <a:r>
              <a:rPr lang="tr-TR" b="1" dirty="0" smtClean="0"/>
              <a:t>Hz. Peygamber hiç kimseden ümidini kesmezdi</a:t>
            </a:r>
          </a:p>
          <a:p>
            <a:pPr marL="114300" indent="0">
              <a:buNone/>
            </a:pPr>
            <a:r>
              <a:rPr lang="tr-TR" dirty="0" smtClean="0"/>
              <a:t>Ebu Cehil ne zamanki evine doğru gelse iman etmeye geldiğini düşünürdü.</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15374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1" cap="none" dirty="0">
                <a:solidFill>
                  <a:prstClr val="black"/>
                </a:solidFill>
                <a:latin typeface="TimesNewRomanPS-BoldMT"/>
                <a:ea typeface="Calibri" pitchFamily="34" charset="0"/>
                <a:cs typeface="TimesNewRomanPS-BoldMT"/>
              </a:rPr>
              <a:t>Öğretim Metotları</a:t>
            </a:r>
            <a:endParaRPr lang="tr-TR" dirty="0"/>
          </a:p>
        </p:txBody>
      </p:sp>
      <p:sp>
        <p:nvSpPr>
          <p:cNvPr id="3" name="İçerik Yer Tutucusu 2"/>
          <p:cNvSpPr>
            <a:spLocks noGrp="1"/>
          </p:cNvSpPr>
          <p:nvPr>
            <p:ph idx="1"/>
          </p:nvPr>
        </p:nvSpPr>
        <p:spPr/>
        <p:txBody>
          <a:bodyPr/>
          <a:lstStyle/>
          <a:p>
            <a:pPr marL="114300" indent="0" algn="just">
              <a:buNone/>
            </a:pPr>
            <a:r>
              <a:rPr lang="tr-TR" sz="2200" b="1" dirty="0">
                <a:solidFill>
                  <a:schemeClr val="tx1"/>
                </a:solidFill>
              </a:rPr>
              <a:t>Ayrıca doğru bilgiler doğru yöntemlerle verilmeli</a:t>
            </a:r>
          </a:p>
          <a:p>
            <a:pPr marL="114300" indent="0" algn="just">
              <a:buNone/>
            </a:pPr>
            <a:r>
              <a:rPr lang="tr-TR" sz="2200" dirty="0">
                <a:solidFill>
                  <a:schemeClr val="tx1"/>
                </a:solidFill>
              </a:rPr>
              <a:t>Bir derste hoca, kıyametin şafak vakti kopacağını söyler, bunun üzerine öğrencinin biri söz ister ve şöyle sorar: "-Ülkelere göre şafak vakti değişmektedir. Buna göre kıyamet, hangi ülkenin şafak vaktinde kopacaktır?"</a:t>
            </a:r>
          </a:p>
          <a:p>
            <a:pPr marL="114300" indent="0" algn="just">
              <a:buNone/>
            </a:pPr>
            <a:r>
              <a:rPr lang="tr-TR" sz="2200" dirty="0">
                <a:solidFill>
                  <a:schemeClr val="tx1"/>
                </a:solidFill>
              </a:rPr>
              <a:t>Hoca çok bozulur ve öğrenciyi kaba bir üslupla derhal susturur ve derse devam eder. </a:t>
            </a:r>
          </a:p>
          <a:p>
            <a:pPr marL="114300" indent="0" algn="just">
              <a:buNone/>
            </a:pPr>
            <a:r>
              <a:rPr lang="tr-TR" sz="2200" dirty="0">
                <a:solidFill>
                  <a:schemeClr val="tx1"/>
                </a:solidFill>
              </a:rPr>
              <a:t>Bu tutumu takınan öğretici;</a:t>
            </a:r>
          </a:p>
          <a:p>
            <a:pPr marL="114300" indent="0" algn="just">
              <a:buNone/>
            </a:pPr>
            <a:r>
              <a:rPr lang="tr-TR" sz="2200" dirty="0">
                <a:solidFill>
                  <a:schemeClr val="tx1"/>
                </a:solidFill>
              </a:rPr>
              <a:t>1-Kendini, doğru bilgilere sahip ve onları nakleden biri olarak görmekte; dolayısıyla eleştirilmeyi hoş karşılamamaktadır.</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303092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1" cap="none" dirty="0">
                <a:solidFill>
                  <a:prstClr val="black"/>
                </a:solidFill>
                <a:latin typeface="TimesNewRomanPS-BoldMT"/>
                <a:ea typeface="Calibri" pitchFamily="34" charset="0"/>
                <a:cs typeface="TimesNewRomanPS-BoldMT"/>
              </a:rPr>
              <a:t>Öğretim Metotları</a:t>
            </a:r>
            <a:endParaRPr lang="tr-TR" dirty="0"/>
          </a:p>
        </p:txBody>
      </p:sp>
      <p:sp>
        <p:nvSpPr>
          <p:cNvPr id="3" name="İçerik Yer Tutucusu 2"/>
          <p:cNvSpPr>
            <a:spLocks noGrp="1"/>
          </p:cNvSpPr>
          <p:nvPr>
            <p:ph idx="1"/>
          </p:nvPr>
        </p:nvSpPr>
        <p:spPr/>
        <p:txBody>
          <a:bodyPr/>
          <a:lstStyle/>
          <a:p>
            <a:pPr marL="114300" indent="0" algn="just">
              <a:buNone/>
            </a:pPr>
            <a:endParaRPr lang="tr-TR" sz="2200" dirty="0" smtClean="0">
              <a:solidFill>
                <a:schemeClr val="tx1"/>
              </a:solidFill>
            </a:endParaRPr>
          </a:p>
          <a:p>
            <a:pPr marL="114300" indent="0" algn="just">
              <a:buNone/>
            </a:pPr>
            <a:r>
              <a:rPr lang="tr-TR" sz="2200" dirty="0" smtClean="0">
                <a:solidFill>
                  <a:schemeClr val="tx1"/>
                </a:solidFill>
              </a:rPr>
              <a:t>2-Öğrencilere </a:t>
            </a:r>
            <a:r>
              <a:rPr lang="tr-TR" sz="2200" dirty="0">
                <a:solidFill>
                  <a:schemeClr val="tx1"/>
                </a:solidFill>
              </a:rPr>
              <a:t>doğru bilgiyi vermekten ziyade bilgiç görünmeyi önemsemektedir.</a:t>
            </a:r>
          </a:p>
          <a:p>
            <a:pPr marL="114300" indent="0" algn="just">
              <a:buNone/>
            </a:pPr>
            <a:r>
              <a:rPr lang="tr-TR" sz="2200" dirty="0">
                <a:solidFill>
                  <a:schemeClr val="tx1"/>
                </a:solidFill>
              </a:rPr>
              <a:t>3-Kendi bilgilerini test etme, onları gözden geçirme ve bu sayede kendini yenileme düşüncesine sahip değildir.</a:t>
            </a:r>
          </a:p>
          <a:p>
            <a:pPr marL="114300" indent="0" algn="just">
              <a:buNone/>
            </a:pPr>
            <a:r>
              <a:rPr lang="tr-TR" sz="2200" dirty="0">
                <a:solidFill>
                  <a:schemeClr val="tx1"/>
                </a:solidFill>
              </a:rPr>
              <a:t>4-Öğrencinin, bizzat kendisinin bilgiye ulaşma çabası içinde olmasını istememekte; kendi verdiklerini </a:t>
            </a:r>
            <a:r>
              <a:rPr lang="tr-TR" sz="2200" dirty="0" smtClean="0">
                <a:solidFill>
                  <a:schemeClr val="tx1"/>
                </a:solidFill>
              </a:rPr>
              <a:t>sorgulamaksızın</a:t>
            </a:r>
            <a:r>
              <a:rPr lang="tr-TR" sz="2200" dirty="0">
                <a:solidFill>
                  <a:schemeClr val="tx1"/>
                </a:solidFill>
              </a:rPr>
              <a:t>, anlamlandırmaya kalkışmadan pasif kabullenici olmasını istemektedir. Aktardığı bilgileri, öğrencinin aynen ezberleyip benimsemesini istemektedir.</a:t>
            </a: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198983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Başlık 1"/>
          <p:cNvSpPr>
            <a:spLocks noGrp="1"/>
          </p:cNvSpPr>
          <p:nvPr>
            <p:ph type="title"/>
          </p:nvPr>
        </p:nvSpPr>
        <p:spPr bwMode="auto"/>
        <p:txBody>
          <a:bodyPr wrap="square" numCol="1" anchorCtr="0" compatLnSpc="1">
            <a:prstTxWarp prst="textNoShape">
              <a:avLst/>
            </a:prstTxWarp>
          </a:bodyPr>
          <a:lstStyle/>
          <a:p>
            <a:pPr>
              <a:lnSpc>
                <a:spcPct val="115000"/>
              </a:lnSpc>
            </a:pPr>
            <a:r>
              <a:rPr lang="tr-TR" sz="3600" b="1" cap="none" dirty="0" smtClean="0">
                <a:solidFill>
                  <a:schemeClr val="tx1"/>
                </a:solidFill>
                <a:latin typeface="TimesNewRomanPS-BoldMT"/>
                <a:ea typeface="Calibri" pitchFamily="34" charset="0"/>
                <a:cs typeface="TimesNewRomanPS-BoldMT"/>
              </a:rPr>
              <a:t>Sosyal Etkinlikler</a:t>
            </a:r>
            <a:endParaRPr lang="tr-TR" cap="none" dirty="0" smtClean="0">
              <a:solidFill>
                <a:schemeClr val="tx1"/>
              </a:solidFill>
              <a:ea typeface="Calibri" pitchFamily="34" charset="0"/>
              <a:cs typeface="TimesNewRomanPS-BoldMT"/>
            </a:endParaRPr>
          </a:p>
        </p:txBody>
      </p:sp>
      <p:sp>
        <p:nvSpPr>
          <p:cNvPr id="27651" name="İçerik Yer Tutucusu 2"/>
          <p:cNvSpPr>
            <a:spLocks noGrp="1"/>
          </p:cNvSpPr>
          <p:nvPr>
            <p:ph idx="1"/>
          </p:nvPr>
        </p:nvSpPr>
        <p:spPr/>
        <p:txBody>
          <a:bodyPr/>
          <a:lstStyle/>
          <a:p>
            <a:pPr marL="114300" indent="0" algn="just">
              <a:buNone/>
            </a:pPr>
            <a:r>
              <a:rPr lang="tr-TR" dirty="0" smtClean="0">
                <a:solidFill>
                  <a:schemeClr val="tx1"/>
                </a:solidFill>
              </a:rPr>
              <a:t>Öğreticiler </a:t>
            </a:r>
            <a:r>
              <a:rPr lang="tr-TR" dirty="0">
                <a:solidFill>
                  <a:schemeClr val="tx1"/>
                </a:solidFill>
              </a:rPr>
              <a:t>tarafından organize edilen her türlü sosyal ve sportif etkinliklerin Yaz Kur’an Kurslarına olan ilgiyi arttırdığı </a:t>
            </a:r>
            <a:r>
              <a:rPr lang="tr-TR" dirty="0" smtClean="0">
                <a:solidFill>
                  <a:schemeClr val="tx1"/>
                </a:solidFill>
              </a:rPr>
              <a:t>malumdur.</a:t>
            </a:r>
            <a:endParaRPr lang="tr-TR" dirty="0">
              <a:solidFill>
                <a:schemeClr val="tx1"/>
              </a:solidFill>
            </a:endParaRPr>
          </a:p>
          <a:p>
            <a:pPr marL="114300" indent="0" algn="just">
              <a:buNone/>
            </a:pPr>
            <a:r>
              <a:rPr lang="tr-TR" dirty="0">
                <a:solidFill>
                  <a:schemeClr val="tx1"/>
                </a:solidFill>
              </a:rPr>
              <a:t>Ancak, son dönemlerde basına da yansıyan, bisiklet, bilgisayar vb. ödüllü, </a:t>
            </a:r>
            <a:r>
              <a:rPr lang="tr-TR" dirty="0" smtClean="0">
                <a:solidFill>
                  <a:schemeClr val="tx1"/>
                </a:solidFill>
              </a:rPr>
              <a:t>afişli </a:t>
            </a:r>
            <a:r>
              <a:rPr lang="tr-TR" dirty="0">
                <a:solidFill>
                  <a:schemeClr val="tx1"/>
                </a:solidFill>
              </a:rPr>
              <a:t>Yaz Kur’an Kursu kampanyalarının sağlıklı bir yöntem </a:t>
            </a:r>
            <a:r>
              <a:rPr lang="tr-TR" dirty="0" smtClean="0">
                <a:solidFill>
                  <a:schemeClr val="tx1"/>
                </a:solidFill>
              </a:rPr>
              <a:t>olmadığı anlaşılmıştır. Öyle </a:t>
            </a:r>
            <a:r>
              <a:rPr lang="tr-TR" dirty="0">
                <a:solidFill>
                  <a:schemeClr val="tx1"/>
                </a:solidFill>
              </a:rPr>
              <a:t>ki, bazı veliler işi, kurs hocalarına “Çocuğumu sizin kursa gönderirsem hangi hediyeyi vereceksiniz?” sorusunu soracak dereceye vardırmışlardır. Bu tür davranışlar, gönüllülük esasına dayanan ve sadece Kur’an okumayı, inancını öğrenmeyi amaçlayan </a:t>
            </a:r>
            <a:r>
              <a:rPr lang="tr-TR" dirty="0" smtClean="0">
                <a:solidFill>
                  <a:schemeClr val="tx1"/>
                </a:solidFill>
              </a:rPr>
              <a:t>öğrencileri </a:t>
            </a:r>
            <a:r>
              <a:rPr lang="tr-TR" dirty="0">
                <a:solidFill>
                  <a:schemeClr val="tx1"/>
                </a:solidFill>
              </a:rPr>
              <a:t>yanlış yönlendirebilir ve olumsuz etkileyebilir. </a:t>
            </a:r>
            <a:endParaRPr lang="tr-TR" dirty="0" smtClean="0"/>
          </a:p>
        </p:txBody>
      </p:sp>
      <p:pic>
        <p:nvPicPr>
          <p:cNvPr id="27652"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1" cap="none" dirty="0">
                <a:solidFill>
                  <a:prstClr val="black"/>
                </a:solidFill>
                <a:latin typeface="TimesNewRomanPS-BoldMT"/>
                <a:ea typeface="Calibri" pitchFamily="34" charset="0"/>
                <a:cs typeface="TimesNewRomanPS-BoldMT"/>
              </a:rPr>
              <a:t>Sosyal Etkinlikler</a:t>
            </a:r>
            <a:endParaRPr lang="tr-TR" dirty="0"/>
          </a:p>
        </p:txBody>
      </p:sp>
      <p:sp>
        <p:nvSpPr>
          <p:cNvPr id="3" name="İçerik Yer Tutucusu 2"/>
          <p:cNvSpPr>
            <a:spLocks noGrp="1"/>
          </p:cNvSpPr>
          <p:nvPr>
            <p:ph idx="1"/>
          </p:nvPr>
        </p:nvSpPr>
        <p:spPr/>
        <p:txBody>
          <a:bodyPr/>
          <a:lstStyle/>
          <a:p>
            <a:pPr marL="114300" lvl="0" indent="0" algn="just">
              <a:buClr>
                <a:srgbClr val="93A299"/>
              </a:buClr>
              <a:buNone/>
            </a:pPr>
            <a:endParaRPr lang="tr-TR" sz="1800" dirty="0" smtClean="0">
              <a:solidFill>
                <a:prstClr val="black"/>
              </a:solidFill>
            </a:endParaRPr>
          </a:p>
          <a:p>
            <a:pPr marL="114300" lvl="0" indent="0" algn="just">
              <a:buClr>
                <a:srgbClr val="93A299"/>
              </a:buClr>
              <a:buNone/>
            </a:pPr>
            <a:endParaRPr lang="tr-TR" sz="1800" dirty="0">
              <a:solidFill>
                <a:prstClr val="black"/>
              </a:solidFill>
            </a:endParaRPr>
          </a:p>
          <a:p>
            <a:pPr marL="114300" lvl="0" indent="0" algn="just">
              <a:buClr>
                <a:srgbClr val="93A299"/>
              </a:buClr>
              <a:buNone/>
            </a:pPr>
            <a:r>
              <a:rPr lang="tr-TR" dirty="0">
                <a:solidFill>
                  <a:prstClr val="black"/>
                </a:solidFill>
              </a:rPr>
              <a:t>Yaz Kur’an Kursu’nda öğrencilerin alabilecekleri en güzel hediyenin Kur’an okumak, dini bilgiler öğrenmek ve güzel ahlâk kazanmak olduğu hatırdan çıkarılmamalıdır. </a:t>
            </a:r>
          </a:p>
          <a:p>
            <a:pPr marL="114300" lvl="0" indent="0" algn="just">
              <a:buNone/>
            </a:pPr>
            <a:r>
              <a:rPr lang="tr-TR" dirty="0" smtClean="0">
                <a:solidFill>
                  <a:prstClr val="black"/>
                </a:solidFill>
              </a:rPr>
              <a:t>Cami </a:t>
            </a:r>
            <a:r>
              <a:rPr lang="tr-TR" dirty="0">
                <a:solidFill>
                  <a:prstClr val="black"/>
                </a:solidFill>
              </a:rPr>
              <a:t>adabına uygun olmayan etkinlikler cami içinde yapılmamalı, Cami ve kurs dışında yapılacak etkinlikler için ise mülki amirden onay almak gerekmektedir. </a:t>
            </a:r>
            <a:endParaRPr lang="tr-TR" dirty="0" smtClean="0">
              <a:solidFill>
                <a:prstClr val="black"/>
              </a:solidFill>
            </a:endParaRPr>
          </a:p>
          <a:p>
            <a:pPr marL="114300" lvl="0" indent="0" algn="just">
              <a:buNone/>
            </a:pPr>
            <a:r>
              <a:rPr lang="tr-TR" dirty="0" smtClean="0">
                <a:solidFill>
                  <a:prstClr val="black"/>
                </a:solidFill>
              </a:rPr>
              <a:t>Ayrıca </a:t>
            </a:r>
            <a:r>
              <a:rPr lang="tr-TR" dirty="0">
                <a:solidFill>
                  <a:prstClr val="black"/>
                </a:solidFill>
              </a:rPr>
              <a:t>spor il müdürlüklerinin tesislerinden öğrencilerin ücretsiz olarak yararlanmaları için bu kurumla irtibat sağlanmalıdır.</a:t>
            </a:r>
          </a:p>
          <a:p>
            <a:pPr marL="114300" indent="0" algn="just">
              <a:buNone/>
            </a:pPr>
            <a:endParaRPr lang="tr-TR" sz="2000" dirty="0">
              <a:solidFill>
                <a:schemeClr val="tx1"/>
              </a:solidFill>
            </a:endParaRP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1863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a:xfrm>
            <a:off x="426128" y="408372"/>
            <a:ext cx="8260672" cy="1039427"/>
          </a:xfrm>
        </p:spPr>
        <p:txBody>
          <a:bodyPr/>
          <a:lstStyle/>
          <a:p>
            <a:pPr fontAlgn="auto">
              <a:lnSpc>
                <a:spcPct val="115000"/>
              </a:lnSpc>
              <a:spcAft>
                <a:spcPts val="1000"/>
              </a:spcAft>
              <a:defRPr/>
            </a:pPr>
            <a:r>
              <a:rPr lang="tr-TR" sz="3200" b="1" cap="none" dirty="0" smtClean="0">
                <a:solidFill>
                  <a:schemeClr val="tx1"/>
                </a:solidFill>
                <a:latin typeface="Times New Roman"/>
                <a:ea typeface="Calibri"/>
                <a:cs typeface="Times New Roman"/>
              </a:rPr>
              <a:t>Yaz Kur’an Kursu İstatistikleri</a:t>
            </a:r>
            <a:endParaRPr lang="tr-TR" sz="3200" dirty="0">
              <a:ln>
                <a:solidFill>
                  <a:schemeClr val="tx1"/>
                </a:solidFill>
              </a:ln>
              <a:solidFill>
                <a:schemeClr val="tx1"/>
              </a:solidFill>
            </a:endParaRPr>
          </a:p>
        </p:txBody>
      </p:sp>
      <p:sp>
        <p:nvSpPr>
          <p:cNvPr id="12291" name="İçerik Yer Tutucusu 5"/>
          <p:cNvSpPr>
            <a:spLocks noGrp="1"/>
          </p:cNvSpPr>
          <p:nvPr>
            <p:ph idx="1"/>
          </p:nvPr>
        </p:nvSpPr>
        <p:spPr/>
        <p:txBody>
          <a:bodyPr/>
          <a:lstStyle/>
          <a:p>
            <a:pPr marL="114300" indent="0" algn="just">
              <a:buNone/>
            </a:pPr>
            <a:r>
              <a:rPr lang="tr-TR" sz="2200" dirty="0" smtClean="0">
                <a:solidFill>
                  <a:schemeClr val="tx1"/>
                </a:solidFill>
              </a:rPr>
              <a:t>2012 YILINDA 81 ilimizde </a:t>
            </a:r>
            <a:r>
              <a:rPr lang="tr-TR" sz="2200" u="sng" dirty="0" smtClean="0">
                <a:solidFill>
                  <a:schemeClr val="tx1"/>
                </a:solidFill>
              </a:rPr>
              <a:t>79.745 </a:t>
            </a:r>
            <a:r>
              <a:rPr lang="tr-TR" sz="2200" dirty="0" smtClean="0">
                <a:solidFill>
                  <a:schemeClr val="tx1"/>
                </a:solidFill>
              </a:rPr>
              <a:t>Cami ve Kur’an kursunda yaz Kur’an kursu düzenlenmiştir.</a:t>
            </a:r>
          </a:p>
          <a:p>
            <a:pPr marL="114300" indent="0" algn="just">
              <a:buNone/>
            </a:pPr>
            <a:r>
              <a:rPr lang="tr-TR" sz="2200" dirty="0" smtClean="0">
                <a:solidFill>
                  <a:schemeClr val="tx1"/>
                </a:solidFill>
              </a:rPr>
              <a:t>Öğrenci Sayısı			2.417.766 </a:t>
            </a:r>
          </a:p>
          <a:p>
            <a:pPr marL="114300" indent="0" algn="just">
              <a:buNone/>
            </a:pPr>
            <a:r>
              <a:rPr lang="tr-TR" sz="2200" dirty="0" smtClean="0">
                <a:solidFill>
                  <a:schemeClr val="tx1"/>
                </a:solidFill>
              </a:rPr>
              <a:t>Görev Yapan Personel Sayısı	91.819</a:t>
            </a:r>
          </a:p>
          <a:p>
            <a:pPr marL="114300" indent="0" algn="just">
              <a:buNone/>
            </a:pPr>
            <a:endParaRPr lang="tr-TR" sz="2200" dirty="0" smtClean="0">
              <a:solidFill>
                <a:schemeClr val="tx1"/>
              </a:solidFill>
            </a:endParaRPr>
          </a:p>
          <a:p>
            <a:pPr marL="114300" indent="0" algn="just">
              <a:buNone/>
            </a:pPr>
            <a:r>
              <a:rPr lang="tr-TR" sz="2200" dirty="0" smtClean="0">
                <a:solidFill>
                  <a:schemeClr val="tx1"/>
                </a:solidFill>
              </a:rPr>
              <a:t>2013 YILINDA 81 ilimizde </a:t>
            </a:r>
            <a:r>
              <a:rPr lang="tr-TR" sz="2200" u="sng" dirty="0" smtClean="0">
                <a:solidFill>
                  <a:schemeClr val="tx1"/>
                </a:solidFill>
              </a:rPr>
              <a:t>328.193</a:t>
            </a:r>
            <a:r>
              <a:rPr lang="tr-TR" sz="2200" dirty="0" smtClean="0">
                <a:solidFill>
                  <a:schemeClr val="tx1"/>
                </a:solidFill>
              </a:rPr>
              <a:t> Cami ve Kur’an kursunda yaz Kur’an kursu düzenlenmiştir.</a:t>
            </a:r>
          </a:p>
          <a:p>
            <a:pPr marL="114300" indent="0" algn="just">
              <a:buNone/>
            </a:pPr>
            <a:r>
              <a:rPr lang="tr-TR" sz="2200" dirty="0" smtClean="0">
                <a:solidFill>
                  <a:schemeClr val="tx1"/>
                </a:solidFill>
              </a:rPr>
              <a:t>Öğrenci Sayısı			3.059.380</a:t>
            </a:r>
          </a:p>
          <a:p>
            <a:pPr marL="114300" indent="0" algn="just">
              <a:buNone/>
            </a:pPr>
            <a:r>
              <a:rPr lang="tr-TR" sz="2200" dirty="0" smtClean="0">
                <a:solidFill>
                  <a:schemeClr val="tx1"/>
                </a:solidFill>
              </a:rPr>
              <a:t>Görev Yapan Personel Sayısı</a:t>
            </a:r>
            <a:r>
              <a:rPr lang="tr-TR" sz="2200" dirty="0">
                <a:solidFill>
                  <a:schemeClr val="tx1"/>
                </a:solidFill>
              </a:rPr>
              <a:t> </a:t>
            </a:r>
            <a:r>
              <a:rPr lang="tr-TR" sz="2200" dirty="0" smtClean="0">
                <a:solidFill>
                  <a:schemeClr val="tx1"/>
                </a:solidFill>
              </a:rPr>
              <a:t>	 119.282</a:t>
            </a:r>
          </a:p>
          <a:p>
            <a:pPr marL="114300" indent="0">
              <a:buNone/>
            </a:pPr>
            <a:endParaRPr lang="tr-TR" dirty="0" smtClean="0"/>
          </a:p>
        </p:txBody>
      </p:sp>
      <p:pic>
        <p:nvPicPr>
          <p:cNvPr id="12292"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Başlık 1"/>
          <p:cNvSpPr>
            <a:spLocks noGrp="1"/>
          </p:cNvSpPr>
          <p:nvPr>
            <p:ph type="title"/>
          </p:nvPr>
        </p:nvSpPr>
        <p:spPr bwMode="auto"/>
        <p:txBody>
          <a:bodyPr wrap="square" numCol="1" anchorCtr="0" compatLnSpc="1">
            <a:prstTxWarp prst="textNoShape">
              <a:avLst/>
            </a:prstTxWarp>
          </a:bodyPr>
          <a:lstStyle/>
          <a:p>
            <a:pPr>
              <a:lnSpc>
                <a:spcPct val="115000"/>
              </a:lnSpc>
            </a:pPr>
            <a:r>
              <a:rPr lang="tr-TR" sz="3600" b="1" cap="none" dirty="0" smtClean="0">
                <a:solidFill>
                  <a:schemeClr val="tx1"/>
                </a:solidFill>
                <a:latin typeface="TimesNewRomanPS-BoldMT"/>
                <a:ea typeface="Calibri" pitchFamily="34" charset="0"/>
                <a:cs typeface="TimesNewRomanPS-BoldMT"/>
              </a:rPr>
              <a:t>Kapanış ve Değerlendirme </a:t>
            </a:r>
            <a:endParaRPr lang="tr-TR" cap="none" dirty="0" smtClean="0">
              <a:solidFill>
                <a:schemeClr val="tx1"/>
              </a:solidFill>
              <a:ea typeface="Calibri" pitchFamily="34" charset="0"/>
              <a:cs typeface="TimesNewRomanPS-BoldMT"/>
            </a:endParaRPr>
          </a:p>
        </p:txBody>
      </p:sp>
      <p:sp>
        <p:nvSpPr>
          <p:cNvPr id="28675" name="İçerik Yer Tutucusu 2"/>
          <p:cNvSpPr>
            <a:spLocks noGrp="1"/>
          </p:cNvSpPr>
          <p:nvPr>
            <p:ph idx="1"/>
          </p:nvPr>
        </p:nvSpPr>
        <p:spPr/>
        <p:txBody>
          <a:bodyPr/>
          <a:lstStyle/>
          <a:p>
            <a:pPr marL="114300" indent="0" algn="just">
              <a:buNone/>
            </a:pPr>
            <a:endParaRPr lang="tr-TR" sz="2000" dirty="0" smtClean="0">
              <a:solidFill>
                <a:schemeClr val="tx1"/>
              </a:solidFill>
            </a:endParaRPr>
          </a:p>
          <a:p>
            <a:pPr marL="114300" indent="0" algn="just">
              <a:buNone/>
            </a:pPr>
            <a:r>
              <a:rPr lang="tr-TR" sz="2000" dirty="0" smtClean="0">
                <a:solidFill>
                  <a:schemeClr val="tx1"/>
                </a:solidFill>
              </a:rPr>
              <a:t>Camide </a:t>
            </a:r>
            <a:r>
              <a:rPr lang="tr-TR" sz="2000" dirty="0">
                <a:solidFill>
                  <a:schemeClr val="tx1"/>
                </a:solidFill>
              </a:rPr>
              <a:t>ve kursta velilerinde </a:t>
            </a:r>
            <a:r>
              <a:rPr lang="tr-TR" sz="2000" dirty="0" smtClean="0">
                <a:solidFill>
                  <a:schemeClr val="tx1"/>
                </a:solidFill>
              </a:rPr>
              <a:t>katılımı sağlanarak </a:t>
            </a:r>
            <a:r>
              <a:rPr lang="tr-TR" sz="2000" dirty="0">
                <a:solidFill>
                  <a:schemeClr val="tx1"/>
                </a:solidFill>
              </a:rPr>
              <a:t>mutlaka kapanışa özel bir merasim yapılmalıdır. Bu merasimde, </a:t>
            </a:r>
            <a:r>
              <a:rPr lang="tr-TR" sz="2000" dirty="0" smtClean="0">
                <a:solidFill>
                  <a:schemeClr val="tx1"/>
                </a:solidFill>
              </a:rPr>
              <a:t>öğrencinin </a:t>
            </a:r>
            <a:r>
              <a:rPr lang="tr-TR" sz="2000" dirty="0">
                <a:solidFill>
                  <a:schemeClr val="tx1"/>
                </a:solidFill>
              </a:rPr>
              <a:t>elde ettiği kazanımlardan velilerinin de haberdar olmaları için öğrencilere öğrendiklerini sunma imkânı verilmelidir.</a:t>
            </a:r>
          </a:p>
          <a:p>
            <a:pPr marL="114300" indent="0" algn="just">
              <a:buNone/>
            </a:pPr>
            <a:r>
              <a:rPr lang="tr-TR" sz="2000" dirty="0">
                <a:solidFill>
                  <a:schemeClr val="tx1"/>
                </a:solidFill>
              </a:rPr>
              <a:t>Katkısı olan kişiler ve başarılı öğrenciler takdir edilmeli, belgeler de bu merasimde öğrencilere takdim edilmelidir.</a:t>
            </a:r>
          </a:p>
          <a:p>
            <a:pPr marL="114300" indent="0" algn="just">
              <a:buNone/>
            </a:pPr>
            <a:r>
              <a:rPr lang="tr-TR" sz="2000" dirty="0">
                <a:solidFill>
                  <a:schemeClr val="tx1"/>
                </a:solidFill>
              </a:rPr>
              <a:t>Yaz Kur’an Kurslarındaki öğrenci-öğretmen ilişkisi sadece kurs süresi ile sınırlı kalmamalıdır. Bunu sağlamak için çocukların yaz Kur’an kursu dönemi sonrasında da günlük veya hafta sonları en az bir namaz vaktine gelerek hem namazlarını cemaatle kılmaları sağlanmalı hem de Kur'an öğretimleri devam ettirilmelidir. </a:t>
            </a:r>
          </a:p>
          <a:p>
            <a:pPr marL="114300" indent="0">
              <a:buNone/>
            </a:pPr>
            <a:endParaRPr lang="tr-TR" dirty="0" smtClean="0"/>
          </a:p>
        </p:txBody>
      </p:sp>
      <p:pic>
        <p:nvPicPr>
          <p:cNvPr id="28676"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Başlık 1"/>
          <p:cNvSpPr>
            <a:spLocks noGrp="1"/>
          </p:cNvSpPr>
          <p:nvPr>
            <p:ph type="title"/>
          </p:nvPr>
        </p:nvSpPr>
        <p:spPr bwMode="auto"/>
        <p:txBody>
          <a:bodyPr wrap="square" numCol="1" anchorCtr="0" compatLnSpc="1">
            <a:prstTxWarp prst="textNoShape">
              <a:avLst/>
            </a:prstTxWarp>
          </a:bodyPr>
          <a:lstStyle/>
          <a:p>
            <a:r>
              <a:rPr lang="tr-TR" sz="3200" b="1" cap="none" dirty="0" smtClean="0">
                <a:solidFill>
                  <a:schemeClr val="tx1"/>
                </a:solidFill>
              </a:rPr>
              <a:t>Öğreticiler</a:t>
            </a:r>
          </a:p>
        </p:txBody>
      </p:sp>
      <p:sp>
        <p:nvSpPr>
          <p:cNvPr id="30723" name="İçerik Yer Tutucusu 2"/>
          <p:cNvSpPr>
            <a:spLocks noGrp="1"/>
          </p:cNvSpPr>
          <p:nvPr>
            <p:ph idx="1"/>
          </p:nvPr>
        </p:nvSpPr>
        <p:spPr/>
        <p:txBody>
          <a:bodyPr/>
          <a:lstStyle/>
          <a:p>
            <a:pPr marL="114300" indent="0" algn="just">
              <a:buNone/>
            </a:pPr>
            <a:endParaRPr lang="tr-TR" dirty="0" smtClean="0">
              <a:solidFill>
                <a:schemeClr val="tx1"/>
              </a:solidFill>
            </a:endParaRPr>
          </a:p>
          <a:p>
            <a:pPr marL="114300" indent="0" algn="just">
              <a:buNone/>
            </a:pPr>
            <a:r>
              <a:rPr lang="tr-TR" dirty="0" smtClean="0">
                <a:solidFill>
                  <a:schemeClr val="tx1"/>
                </a:solidFill>
              </a:rPr>
              <a:t>Yapılan </a:t>
            </a:r>
            <a:r>
              <a:rPr lang="tr-TR" dirty="0">
                <a:solidFill>
                  <a:schemeClr val="tx1"/>
                </a:solidFill>
              </a:rPr>
              <a:t>eğitimin kalitesi, öğreticinin kalitesi ve niteliği ile doğru orantılıdır. Öğretici nitelikli ise eğitimde kaliteli olur. Hazırlanan programlar ve kitaplar ise birer araçtır. Programlar ve kitaplar ne kadar güzel olursa olsun verimli bir din eğitimi için öğreticilerin de çok iyi olması gerekir. </a:t>
            </a:r>
          </a:p>
          <a:p>
            <a:pPr marL="114300" indent="0" algn="just">
              <a:buNone/>
            </a:pPr>
            <a:r>
              <a:rPr lang="tr-TR" dirty="0" smtClean="0">
                <a:solidFill>
                  <a:schemeClr val="tx1"/>
                </a:solidFill>
              </a:rPr>
              <a:t>Bu </a:t>
            </a:r>
            <a:r>
              <a:rPr lang="tr-TR" dirty="0">
                <a:solidFill>
                  <a:schemeClr val="tx1"/>
                </a:solidFill>
              </a:rPr>
              <a:t>nedenle özellikle mahallinde yapılacak seminerlere çok önem verilmesi, ciddiye alınması ve müftülüklerin gereken önlemleri alması gerekmektedir.</a:t>
            </a:r>
          </a:p>
          <a:p>
            <a:pPr marL="114300" indent="0">
              <a:buNone/>
            </a:pPr>
            <a:endParaRPr lang="tr-TR" dirty="0" smtClean="0"/>
          </a:p>
        </p:txBody>
      </p:sp>
      <p:pic>
        <p:nvPicPr>
          <p:cNvPr id="3072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rPr>
              <a:t>Öğreticiler</a:t>
            </a:r>
            <a:endParaRPr lang="tr-TR" dirty="0"/>
          </a:p>
        </p:txBody>
      </p:sp>
      <p:sp>
        <p:nvSpPr>
          <p:cNvPr id="3" name="İçerik Yer Tutucusu 2"/>
          <p:cNvSpPr>
            <a:spLocks noGrp="1"/>
          </p:cNvSpPr>
          <p:nvPr>
            <p:ph idx="1"/>
          </p:nvPr>
        </p:nvSpPr>
        <p:spPr/>
        <p:txBody>
          <a:bodyPr/>
          <a:lstStyle/>
          <a:p>
            <a:pPr marL="114300" indent="0" algn="just">
              <a:buNone/>
            </a:pPr>
            <a:r>
              <a:rPr lang="tr-TR" sz="2200" b="1" dirty="0">
                <a:solidFill>
                  <a:schemeClr val="tx1"/>
                </a:solidFill>
              </a:rPr>
              <a:t>Verimli Bir Eğitim İçin Öğretici;</a:t>
            </a:r>
          </a:p>
          <a:p>
            <a:pPr marL="114300" indent="0" algn="just">
              <a:buNone/>
            </a:pPr>
            <a:r>
              <a:rPr lang="tr-TR" sz="2200" dirty="0">
                <a:solidFill>
                  <a:schemeClr val="tx1"/>
                </a:solidFill>
              </a:rPr>
              <a:t>1. İslam Dinini ve Yüce Kitabımız Kur’an-ı Kerim’i </a:t>
            </a:r>
            <a:r>
              <a:rPr lang="tr-TR" sz="2200" dirty="0" smtClean="0">
                <a:solidFill>
                  <a:schemeClr val="tx1"/>
                </a:solidFill>
              </a:rPr>
              <a:t>öğrettiği bilinciyle </a:t>
            </a:r>
            <a:r>
              <a:rPr lang="tr-TR" sz="2200" dirty="0">
                <a:solidFill>
                  <a:schemeClr val="tx1"/>
                </a:solidFill>
              </a:rPr>
              <a:t>heyecanını ve şevkini daima canlı tutmalı. Caminin veya dersliğin kapısından ibadet bilinciyle, güler yüzle ve neşeyle </a:t>
            </a:r>
            <a:r>
              <a:rPr lang="tr-TR" sz="2200" dirty="0" smtClean="0">
                <a:solidFill>
                  <a:schemeClr val="tx1"/>
                </a:solidFill>
              </a:rPr>
              <a:t>girmelidir. </a:t>
            </a:r>
            <a:endParaRPr lang="tr-TR" sz="2200" dirty="0">
              <a:solidFill>
                <a:schemeClr val="tx1"/>
              </a:solidFill>
            </a:endParaRPr>
          </a:p>
          <a:p>
            <a:pPr marL="114300" indent="0" algn="just">
              <a:buNone/>
            </a:pPr>
            <a:r>
              <a:rPr lang="tr-TR" sz="2200" dirty="0">
                <a:solidFill>
                  <a:schemeClr val="tx1"/>
                </a:solidFill>
              </a:rPr>
              <a:t>2. Din gönüllülüğünün önemini ve berekete vesile olduğunu bilmeli. Tatillerinden </a:t>
            </a:r>
            <a:r>
              <a:rPr lang="tr-TR" sz="2200" dirty="0" smtClean="0">
                <a:solidFill>
                  <a:schemeClr val="tx1"/>
                </a:solidFill>
              </a:rPr>
              <a:t>fedakârlık </a:t>
            </a:r>
            <a:r>
              <a:rPr lang="tr-TR" sz="2200" dirty="0">
                <a:solidFill>
                  <a:schemeClr val="tx1"/>
                </a:solidFill>
              </a:rPr>
              <a:t>yaparak, Kur’an öğrenmeye gelen çocuklara eğitim vermenin önemli bir görev olduğunu bilmeli ve bu vazifenin manevi </a:t>
            </a:r>
            <a:r>
              <a:rPr lang="tr-TR" sz="2200" dirty="0" err="1">
                <a:solidFill>
                  <a:schemeClr val="tx1"/>
                </a:solidFill>
              </a:rPr>
              <a:t>mes’ûliyetini</a:t>
            </a:r>
            <a:r>
              <a:rPr lang="tr-TR" sz="2200" dirty="0">
                <a:solidFill>
                  <a:schemeClr val="tx1"/>
                </a:solidFill>
              </a:rPr>
              <a:t> yüreğinde </a:t>
            </a:r>
            <a:r>
              <a:rPr lang="tr-TR" sz="2200" dirty="0" smtClean="0">
                <a:solidFill>
                  <a:schemeClr val="tx1"/>
                </a:solidFill>
              </a:rPr>
              <a:t>hissetmelidir.</a:t>
            </a:r>
            <a:endParaRPr lang="tr-TR" sz="2200" dirty="0">
              <a:solidFill>
                <a:schemeClr val="tx1"/>
              </a:solidFill>
            </a:endParaRPr>
          </a:p>
          <a:p>
            <a:pPr marL="114300" indent="0" algn="just">
              <a:buNone/>
            </a:pPr>
            <a:r>
              <a:rPr lang="tr-TR" sz="2200" dirty="0">
                <a:solidFill>
                  <a:schemeClr val="tx1"/>
                </a:solidFill>
              </a:rPr>
              <a:t>3. Özellikle ilk günlerde </a:t>
            </a:r>
            <a:r>
              <a:rPr lang="tr-TR" sz="2200" dirty="0" smtClean="0">
                <a:solidFill>
                  <a:schemeClr val="tx1"/>
                </a:solidFill>
              </a:rPr>
              <a:t>gülümsemesini </a:t>
            </a:r>
            <a:r>
              <a:rPr lang="tr-TR" sz="2200" dirty="0">
                <a:solidFill>
                  <a:schemeClr val="tx1"/>
                </a:solidFill>
              </a:rPr>
              <a:t>ve sıcak ilgisini hiçbir veliden ve </a:t>
            </a:r>
            <a:r>
              <a:rPr lang="tr-TR" sz="2200" dirty="0" smtClean="0">
                <a:solidFill>
                  <a:schemeClr val="tx1"/>
                </a:solidFill>
              </a:rPr>
              <a:t>öğrenciden </a:t>
            </a:r>
            <a:r>
              <a:rPr lang="tr-TR" sz="2200" dirty="0">
                <a:solidFill>
                  <a:schemeClr val="tx1"/>
                </a:solidFill>
              </a:rPr>
              <a:t>esirgememeli. Eğitimde temel ilkelerden birisinin ilgi ve sabır olduğunu kendine telkin </a:t>
            </a:r>
            <a:r>
              <a:rPr lang="tr-TR" sz="2200" dirty="0" smtClean="0">
                <a:solidFill>
                  <a:schemeClr val="tx1"/>
                </a:solidFill>
              </a:rPr>
              <a:t>etmelidir.</a:t>
            </a:r>
            <a:endParaRPr lang="tr-TR" sz="2200" dirty="0">
              <a:solidFill>
                <a:schemeClr val="tx1"/>
              </a:solidFill>
            </a:endParaRPr>
          </a:p>
          <a:p>
            <a:pPr marL="11430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55457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rPr>
              <a:t>Öğreticiler</a:t>
            </a:r>
            <a:endParaRPr lang="tr-TR" dirty="0"/>
          </a:p>
        </p:txBody>
      </p:sp>
      <p:sp>
        <p:nvSpPr>
          <p:cNvPr id="3" name="İçerik Yer Tutucusu 2"/>
          <p:cNvSpPr>
            <a:spLocks noGrp="1"/>
          </p:cNvSpPr>
          <p:nvPr>
            <p:ph idx="1"/>
          </p:nvPr>
        </p:nvSpPr>
        <p:spPr/>
        <p:txBody>
          <a:bodyPr/>
          <a:lstStyle/>
          <a:p>
            <a:pPr marL="114300" indent="0" algn="just">
              <a:buNone/>
            </a:pPr>
            <a:endParaRPr lang="tr-TR" sz="2200" dirty="0" smtClean="0">
              <a:solidFill>
                <a:schemeClr val="tx1"/>
              </a:solidFill>
            </a:endParaRPr>
          </a:p>
          <a:p>
            <a:pPr marL="114300" indent="0" algn="just">
              <a:buNone/>
            </a:pPr>
            <a:endParaRPr lang="tr-TR" sz="2200" dirty="0">
              <a:solidFill>
                <a:schemeClr val="tx1"/>
              </a:solidFill>
            </a:endParaRPr>
          </a:p>
          <a:p>
            <a:pPr marL="114300" indent="0" algn="just">
              <a:buNone/>
            </a:pPr>
            <a:r>
              <a:rPr lang="tr-TR" dirty="0" smtClean="0">
                <a:solidFill>
                  <a:schemeClr val="tx1"/>
                </a:solidFill>
              </a:rPr>
              <a:t>4. </a:t>
            </a:r>
            <a:r>
              <a:rPr lang="tr-TR" dirty="0">
                <a:solidFill>
                  <a:schemeClr val="tx1"/>
                </a:solidFill>
              </a:rPr>
              <a:t>Bir şeyin öğretilmesinden çok, sevdirilmesi gerektiğini bilmeli. Öğretmek değil, sevdirmek prensibinden yola </a:t>
            </a:r>
            <a:r>
              <a:rPr lang="tr-TR" dirty="0" smtClean="0">
                <a:solidFill>
                  <a:schemeClr val="tx1"/>
                </a:solidFill>
              </a:rPr>
              <a:t>çıkmalıdır.</a:t>
            </a:r>
            <a:endParaRPr lang="tr-TR" dirty="0">
              <a:solidFill>
                <a:schemeClr val="tx1"/>
              </a:solidFill>
            </a:endParaRPr>
          </a:p>
          <a:p>
            <a:pPr marL="114300" indent="0" algn="just">
              <a:buNone/>
            </a:pPr>
            <a:r>
              <a:rPr lang="tr-TR" dirty="0">
                <a:solidFill>
                  <a:schemeClr val="tx1"/>
                </a:solidFill>
              </a:rPr>
              <a:t>5</a:t>
            </a:r>
            <a:r>
              <a:rPr lang="tr-TR" dirty="0" smtClean="0">
                <a:solidFill>
                  <a:schemeClr val="tx1"/>
                </a:solidFill>
              </a:rPr>
              <a:t>. </a:t>
            </a:r>
            <a:r>
              <a:rPr lang="tr-TR" dirty="0">
                <a:solidFill>
                  <a:schemeClr val="tx1"/>
                </a:solidFill>
              </a:rPr>
              <a:t>Öğrencilerle iletişimi dengeli olmalı. Onlara alçakgönüllü ve sevecen davranmalı. Disiplin adına onlarla arasına duvarlar ören bir öğretici </a:t>
            </a:r>
            <a:r>
              <a:rPr lang="tr-TR" dirty="0" smtClean="0">
                <a:solidFill>
                  <a:schemeClr val="tx1"/>
                </a:solidFill>
              </a:rPr>
              <a:t>olmamalıdır. </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003782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rPr>
              <a:t>Öğreticiler</a:t>
            </a:r>
            <a:endParaRPr lang="tr-TR" dirty="0"/>
          </a:p>
        </p:txBody>
      </p:sp>
      <p:sp>
        <p:nvSpPr>
          <p:cNvPr id="3" name="İçerik Yer Tutucusu 2"/>
          <p:cNvSpPr>
            <a:spLocks noGrp="1"/>
          </p:cNvSpPr>
          <p:nvPr>
            <p:ph idx="1"/>
          </p:nvPr>
        </p:nvSpPr>
        <p:spPr/>
        <p:txBody>
          <a:bodyPr/>
          <a:lstStyle/>
          <a:p>
            <a:pPr marL="114300" indent="0" algn="just">
              <a:buNone/>
            </a:pPr>
            <a:r>
              <a:rPr lang="tr-TR" dirty="0">
                <a:solidFill>
                  <a:schemeClr val="tx1"/>
                </a:solidFill>
              </a:rPr>
              <a:t>6</a:t>
            </a:r>
            <a:r>
              <a:rPr lang="tr-TR" dirty="0" smtClean="0">
                <a:solidFill>
                  <a:schemeClr val="tx1"/>
                </a:solidFill>
              </a:rPr>
              <a:t>. </a:t>
            </a:r>
            <a:r>
              <a:rPr lang="tr-TR" dirty="0">
                <a:solidFill>
                  <a:schemeClr val="tx1"/>
                </a:solidFill>
              </a:rPr>
              <a:t>Öğrencilerinin yaşlarının getirdiği özellikleri ve psikolojilerini bilmeli ve onları anlamaya çalışmalı. </a:t>
            </a:r>
            <a:r>
              <a:rPr lang="tr-TR" dirty="0" smtClean="0">
                <a:solidFill>
                  <a:schemeClr val="tx1"/>
                </a:solidFill>
              </a:rPr>
              <a:t>Onlar </a:t>
            </a:r>
            <a:r>
              <a:rPr lang="tr-TR" dirty="0">
                <a:solidFill>
                  <a:schemeClr val="tx1"/>
                </a:solidFill>
              </a:rPr>
              <a:t>için bazı fedakârlıklara katlanmalı. Eğitimde fedakârlık göstermeden iyi bir sonuç alınamayacağını </a:t>
            </a:r>
            <a:r>
              <a:rPr lang="tr-TR" dirty="0" smtClean="0">
                <a:solidFill>
                  <a:schemeClr val="tx1"/>
                </a:solidFill>
              </a:rPr>
              <a:t>bilmelidir.</a:t>
            </a:r>
            <a:endParaRPr lang="tr-TR" dirty="0">
              <a:solidFill>
                <a:schemeClr val="tx1"/>
              </a:solidFill>
            </a:endParaRPr>
          </a:p>
          <a:p>
            <a:pPr marL="114300" indent="0" algn="just">
              <a:buNone/>
            </a:pPr>
            <a:r>
              <a:rPr lang="tr-TR" dirty="0">
                <a:solidFill>
                  <a:schemeClr val="tx1"/>
                </a:solidFill>
              </a:rPr>
              <a:t>7</a:t>
            </a:r>
            <a:r>
              <a:rPr lang="tr-TR" dirty="0" smtClean="0">
                <a:solidFill>
                  <a:schemeClr val="tx1"/>
                </a:solidFill>
              </a:rPr>
              <a:t>. </a:t>
            </a:r>
            <a:r>
              <a:rPr lang="tr-TR" dirty="0">
                <a:solidFill>
                  <a:schemeClr val="tx1"/>
                </a:solidFill>
              </a:rPr>
              <a:t>Öğrencilerine değer vermeli ve onları önemsemeli. Onların arasından ülkemize ve insanlığa büyük hizmetleri geçecek bir çocuğun çıkabileceğini </a:t>
            </a:r>
            <a:r>
              <a:rPr lang="tr-TR" dirty="0" smtClean="0">
                <a:solidFill>
                  <a:schemeClr val="tx1"/>
                </a:solidFill>
              </a:rPr>
              <a:t>unutmamalıdır. </a:t>
            </a:r>
            <a:endParaRPr lang="tr-TR" dirty="0">
              <a:solidFill>
                <a:schemeClr val="tx1"/>
              </a:solidFill>
            </a:endParaRPr>
          </a:p>
          <a:p>
            <a:pPr marL="114300" indent="0" algn="just">
              <a:buNone/>
            </a:pPr>
            <a:r>
              <a:rPr lang="tr-TR" dirty="0">
                <a:solidFill>
                  <a:schemeClr val="tx1"/>
                </a:solidFill>
              </a:rPr>
              <a:t>8</a:t>
            </a:r>
            <a:r>
              <a:rPr lang="tr-TR" dirty="0" smtClean="0">
                <a:solidFill>
                  <a:schemeClr val="tx1"/>
                </a:solidFill>
              </a:rPr>
              <a:t>. </a:t>
            </a:r>
            <a:r>
              <a:rPr lang="tr-TR" dirty="0">
                <a:solidFill>
                  <a:schemeClr val="tx1"/>
                </a:solidFill>
              </a:rPr>
              <a:t>Cami imamı ve Kur’an kursu hocası tarafından gönlü kırılan ve yüreğinde olumsuz iz bırakılan çocukların camiye, cemaate, dine ve Kur’an’a bakışının nasıl olacağını düşünmeli. </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807056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rPr>
              <a:t>Öğreticiler</a:t>
            </a:r>
            <a:endParaRPr lang="tr-TR" dirty="0"/>
          </a:p>
        </p:txBody>
      </p:sp>
      <p:sp>
        <p:nvSpPr>
          <p:cNvPr id="3" name="İçerik Yer Tutucusu 2"/>
          <p:cNvSpPr>
            <a:spLocks noGrp="1"/>
          </p:cNvSpPr>
          <p:nvPr>
            <p:ph idx="1"/>
          </p:nvPr>
        </p:nvSpPr>
        <p:spPr/>
        <p:txBody>
          <a:bodyPr/>
          <a:lstStyle/>
          <a:p>
            <a:pPr marL="114300" indent="0" algn="just">
              <a:buNone/>
            </a:pPr>
            <a:r>
              <a:rPr lang="tr-TR" dirty="0">
                <a:solidFill>
                  <a:schemeClr val="tx1"/>
                </a:solidFill>
              </a:rPr>
              <a:t>9</a:t>
            </a:r>
            <a:r>
              <a:rPr lang="tr-TR" dirty="0" smtClean="0">
                <a:solidFill>
                  <a:schemeClr val="tx1"/>
                </a:solidFill>
              </a:rPr>
              <a:t>. </a:t>
            </a:r>
            <a:r>
              <a:rPr lang="tr-TR" dirty="0">
                <a:solidFill>
                  <a:schemeClr val="tx1"/>
                </a:solidFill>
              </a:rPr>
              <a:t>Yaz Kur’an kurslarında başladığı kursu yarıda bırakan veya sadece bir hafta gelen çocuklar olacağını düşünerek öğrencilerine çok güzel davranmalı. Bu çocukların bir daha böyle bir kursa hiç gelemeyeceği ihtimalini göz önünde bulundurarak onlara sevgi, şefkat ve ilgi göstermenin önemli olduğunu bilmeli. </a:t>
            </a:r>
            <a:endParaRPr lang="tr-TR" dirty="0" smtClean="0">
              <a:solidFill>
                <a:schemeClr val="tx1"/>
              </a:solidFill>
            </a:endParaRPr>
          </a:p>
          <a:p>
            <a:pPr marL="114300" indent="0" algn="just">
              <a:buNone/>
            </a:pPr>
            <a:r>
              <a:rPr lang="tr-TR" dirty="0" smtClean="0">
                <a:solidFill>
                  <a:schemeClr val="tx1"/>
                </a:solidFill>
              </a:rPr>
              <a:t>10. </a:t>
            </a:r>
            <a:r>
              <a:rPr lang="tr-TR" dirty="0">
                <a:solidFill>
                  <a:schemeClr val="tx1"/>
                </a:solidFill>
              </a:rPr>
              <a:t>Problemli öğrencilerle özel görüşmeler yapmalı. Problemlerin çözümü konusunda öğrencinin ve ailesinin fikirlerini almalı. </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337764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rPr>
              <a:t>Öğreticiler</a:t>
            </a:r>
            <a:endParaRPr lang="tr-TR" dirty="0"/>
          </a:p>
        </p:txBody>
      </p:sp>
      <p:sp>
        <p:nvSpPr>
          <p:cNvPr id="3" name="İçerik Yer Tutucusu 2"/>
          <p:cNvSpPr>
            <a:spLocks noGrp="1"/>
          </p:cNvSpPr>
          <p:nvPr>
            <p:ph idx="1"/>
          </p:nvPr>
        </p:nvSpPr>
        <p:spPr/>
        <p:txBody>
          <a:bodyPr/>
          <a:lstStyle/>
          <a:p>
            <a:pPr marL="114300" indent="0" algn="just">
              <a:buNone/>
            </a:pPr>
            <a:r>
              <a:rPr lang="tr-TR" dirty="0">
                <a:solidFill>
                  <a:schemeClr val="tx1"/>
                </a:solidFill>
              </a:rPr>
              <a:t>12. Dersleri canlı ve coşkulu bir şekilde işlemeli. Yorgun ve bezgin bir havayla “bir an önce bitse de rahatlasam” gibi bir tavır içinde olmanın öğrencilerin gözünden kaçmayacağını </a:t>
            </a:r>
            <a:r>
              <a:rPr lang="tr-TR" dirty="0" smtClean="0">
                <a:solidFill>
                  <a:schemeClr val="tx1"/>
                </a:solidFill>
              </a:rPr>
              <a:t>bilmelidir.</a:t>
            </a:r>
            <a:endParaRPr lang="tr-TR" dirty="0">
              <a:solidFill>
                <a:schemeClr val="tx1"/>
              </a:solidFill>
            </a:endParaRPr>
          </a:p>
          <a:p>
            <a:pPr marL="114300" indent="0" algn="just">
              <a:buNone/>
            </a:pPr>
            <a:r>
              <a:rPr lang="tr-TR" dirty="0" smtClean="0">
                <a:solidFill>
                  <a:schemeClr val="tx1"/>
                </a:solidFill>
              </a:rPr>
              <a:t>13. </a:t>
            </a:r>
            <a:r>
              <a:rPr lang="tr-TR" dirty="0">
                <a:solidFill>
                  <a:schemeClr val="tx1"/>
                </a:solidFill>
              </a:rPr>
              <a:t>Yaz Kur’an kurslarında eğitim veren meslektaşlarıyla istişarelerde bulunmalı ve onlarla ortak çalışmalar yapmalı. Onlarla bilgi, birikim, eğitim metotlarını ve tecrübelerini </a:t>
            </a:r>
            <a:r>
              <a:rPr lang="tr-TR" dirty="0" smtClean="0">
                <a:solidFill>
                  <a:schemeClr val="tx1"/>
                </a:solidFill>
              </a:rPr>
              <a:t>paylaşmalıdır.</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360330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Başlık 1"/>
          <p:cNvSpPr>
            <a:spLocks noGrp="1"/>
          </p:cNvSpPr>
          <p:nvPr>
            <p:ph type="title"/>
          </p:nvPr>
        </p:nvSpPr>
        <p:spPr bwMode="auto"/>
        <p:txBody>
          <a:bodyPr wrap="square" numCol="1" anchorCtr="0" compatLnSpc="1">
            <a:prstTxWarp prst="textNoShape">
              <a:avLst/>
            </a:prstTxWarp>
          </a:bodyPr>
          <a:lstStyle/>
          <a:p>
            <a:r>
              <a:rPr lang="tr-TR" sz="3200" cap="none" dirty="0" smtClean="0">
                <a:solidFill>
                  <a:schemeClr val="tx1"/>
                </a:solidFill>
              </a:rPr>
              <a:t>Sonuç</a:t>
            </a:r>
          </a:p>
        </p:txBody>
      </p:sp>
      <p:sp>
        <p:nvSpPr>
          <p:cNvPr id="31747" name="İçerik Yer Tutucusu 2"/>
          <p:cNvSpPr>
            <a:spLocks noGrp="1"/>
          </p:cNvSpPr>
          <p:nvPr>
            <p:ph idx="1"/>
          </p:nvPr>
        </p:nvSpPr>
        <p:spPr/>
        <p:txBody>
          <a:bodyPr/>
          <a:lstStyle/>
          <a:p>
            <a:pPr marL="114300" indent="0">
              <a:buNone/>
            </a:pPr>
            <a:endParaRPr lang="tr-TR" dirty="0" smtClean="0"/>
          </a:p>
          <a:p>
            <a:pPr marL="114300" indent="0">
              <a:buNone/>
            </a:pPr>
            <a:endParaRPr lang="tr-TR" dirty="0"/>
          </a:p>
          <a:p>
            <a:pPr marL="114300" indent="0" algn="just">
              <a:buNone/>
            </a:pPr>
            <a:r>
              <a:rPr lang="tr-TR" dirty="0" smtClean="0">
                <a:solidFill>
                  <a:schemeClr val="tx1"/>
                </a:solidFill>
              </a:rPr>
              <a:t>‘</a:t>
            </a:r>
            <a:r>
              <a:rPr lang="tr-TR" dirty="0">
                <a:solidFill>
                  <a:schemeClr val="tx1"/>
                </a:solidFill>
              </a:rPr>
              <a:t>Öğreticiler’ başta olmak üzere ‘öğrenci’, ‘veli’, ‘yönetici’, ‘cami cemaati’, hatta ‘dernek’ vb. kısaca süreçte rolü bulunan herkesin bu işe samimiyetle, içtenlikle katılması ve meseleyi sahiplenmesi </a:t>
            </a:r>
            <a:r>
              <a:rPr lang="tr-TR" dirty="0" smtClean="0">
                <a:solidFill>
                  <a:schemeClr val="tx1"/>
                </a:solidFill>
              </a:rPr>
              <a:t>bu kursların daha verimli hale gelmesini sağlayacaktır.</a:t>
            </a:r>
          </a:p>
        </p:txBody>
      </p:sp>
      <p:pic>
        <p:nvPicPr>
          <p:cNvPr id="31748"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rtlCol="0">
            <a:normAutofit/>
          </a:bodyPr>
          <a:lstStyle/>
          <a:p>
            <a:pPr marL="0" indent="0" algn="ctr" fontAlgn="auto">
              <a:spcAft>
                <a:spcPts val="0"/>
              </a:spcAft>
              <a:buNone/>
              <a:defRPr/>
            </a:pPr>
            <a:r>
              <a:rPr lang="tr-TR" sz="3000" b="1" dirty="0" smtClean="0">
                <a:solidFill>
                  <a:schemeClr val="tx1"/>
                </a:solidFill>
              </a:rPr>
              <a:t>Umulur </a:t>
            </a:r>
            <a:r>
              <a:rPr lang="tr-TR" sz="3000" b="1" dirty="0">
                <a:solidFill>
                  <a:schemeClr val="tx1"/>
                </a:solidFill>
              </a:rPr>
              <a:t>ki bu </a:t>
            </a:r>
            <a:r>
              <a:rPr lang="tr-TR" sz="3000" b="1" dirty="0" smtClean="0">
                <a:solidFill>
                  <a:schemeClr val="tx1"/>
                </a:solidFill>
              </a:rPr>
              <a:t>gayretleriniz </a:t>
            </a:r>
            <a:r>
              <a:rPr lang="tr-TR" sz="3000" b="1" dirty="0">
                <a:solidFill>
                  <a:schemeClr val="tx1"/>
                </a:solidFill>
              </a:rPr>
              <a:t>beğenilir hoşa gider, </a:t>
            </a:r>
            <a:r>
              <a:rPr lang="tr-TR" sz="3000" b="1" dirty="0" smtClean="0">
                <a:solidFill>
                  <a:schemeClr val="tx1"/>
                </a:solidFill>
              </a:rPr>
              <a:t>Hulusi kalp ile </a:t>
            </a:r>
            <a:r>
              <a:rPr lang="tr-TR" sz="3000" b="1" dirty="0">
                <a:solidFill>
                  <a:schemeClr val="tx1"/>
                </a:solidFill>
              </a:rPr>
              <a:t>yapılan hangi amel boşa gider.</a:t>
            </a:r>
          </a:p>
          <a:p>
            <a:pPr marL="0" indent="0" algn="ctr" fontAlgn="auto">
              <a:spcAft>
                <a:spcPts val="0"/>
              </a:spcAft>
              <a:buFont typeface="Arial" pitchFamily="34" charset="0"/>
              <a:buNone/>
              <a:defRPr/>
            </a:pPr>
            <a:endParaRPr lang="tr-TR" sz="3000" b="1" dirty="0" smtClean="0">
              <a:solidFill>
                <a:schemeClr val="tx1"/>
              </a:solidFill>
            </a:endParaRPr>
          </a:p>
          <a:p>
            <a:pPr marL="0" indent="0" algn="ctr" fontAlgn="auto">
              <a:spcAft>
                <a:spcPts val="0"/>
              </a:spcAft>
              <a:buFont typeface="Arial" pitchFamily="34" charset="0"/>
              <a:buNone/>
              <a:defRPr/>
            </a:pPr>
            <a:r>
              <a:rPr lang="tr-TR" sz="3000" b="1" dirty="0" smtClean="0">
                <a:solidFill>
                  <a:schemeClr val="tx1"/>
                </a:solidFill>
              </a:rPr>
              <a:t>Seminerin hayırlara vesile olmasını temenni eder, saygılar sunarım</a:t>
            </a:r>
            <a:endParaRPr lang="tr-TR" sz="3000" dirty="0" smtClean="0">
              <a:solidFill>
                <a:schemeClr val="tx1"/>
              </a:solidFill>
            </a:endParaRPr>
          </a:p>
          <a:p>
            <a:pPr marL="0" indent="0" algn="ctr" fontAlgn="auto">
              <a:spcBef>
                <a:spcPts val="0"/>
              </a:spcBef>
              <a:spcAft>
                <a:spcPts val="0"/>
              </a:spcAft>
              <a:buFont typeface="Arial" pitchFamily="34" charset="0"/>
              <a:buNone/>
              <a:defRPr/>
            </a:pPr>
            <a:endParaRPr lang="tr-TR" sz="3000" dirty="0" smtClean="0">
              <a:solidFill>
                <a:schemeClr val="tx1"/>
              </a:solidFill>
            </a:endParaRPr>
          </a:p>
          <a:p>
            <a:pPr marL="0" indent="0" algn="ctr" fontAlgn="auto">
              <a:spcBef>
                <a:spcPts val="0"/>
              </a:spcBef>
              <a:spcAft>
                <a:spcPts val="0"/>
              </a:spcAft>
              <a:buFont typeface="Arial" pitchFamily="34" charset="0"/>
              <a:buNone/>
              <a:defRPr/>
            </a:pPr>
            <a:r>
              <a:rPr lang="tr-TR" sz="3000" dirty="0" smtClean="0">
                <a:solidFill>
                  <a:schemeClr val="tx1"/>
                </a:solidFill>
              </a:rPr>
              <a:t>Muammer ŞAHİN</a:t>
            </a:r>
          </a:p>
          <a:p>
            <a:pPr marL="0" indent="0" algn="ctr" fontAlgn="auto">
              <a:spcBef>
                <a:spcPts val="0"/>
              </a:spcBef>
              <a:spcAft>
                <a:spcPts val="0"/>
              </a:spcAft>
              <a:buFont typeface="Arial" pitchFamily="34" charset="0"/>
              <a:buNone/>
              <a:defRPr/>
            </a:pPr>
            <a:r>
              <a:rPr lang="tr-TR" sz="3000" dirty="0" smtClean="0">
                <a:solidFill>
                  <a:schemeClr val="tx1"/>
                </a:solidFill>
              </a:rPr>
              <a:t>Eğitim Uzmanı</a:t>
            </a:r>
            <a:endParaRPr lang="tr-TR" sz="3000" dirty="0">
              <a:solidFill>
                <a:schemeClr val="tx1"/>
              </a:solidFill>
            </a:endParaRPr>
          </a:p>
        </p:txBody>
      </p:sp>
      <p:pic>
        <p:nvPicPr>
          <p:cNvPr id="32771"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4213" y="476250"/>
            <a:ext cx="915987"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a:ea typeface="Calibri"/>
                <a:cs typeface="Times New Roman"/>
              </a:rPr>
              <a:t>Yaz Kur’an Kursu İstatistikleri</a:t>
            </a:r>
            <a:endParaRPr lang="tr-TR" dirty="0"/>
          </a:p>
        </p:txBody>
      </p:sp>
      <p:sp>
        <p:nvSpPr>
          <p:cNvPr id="3" name="İçerik Yer Tutucusu 2"/>
          <p:cNvSpPr>
            <a:spLocks noGrp="1"/>
          </p:cNvSpPr>
          <p:nvPr>
            <p:ph idx="1"/>
          </p:nvPr>
        </p:nvSpPr>
        <p:spPr/>
        <p:txBody>
          <a:bodyPr/>
          <a:lstStyle/>
          <a:p>
            <a:pPr indent="0" algn="just">
              <a:lnSpc>
                <a:spcPct val="115000"/>
              </a:lnSpc>
              <a:spcAft>
                <a:spcPts val="0"/>
              </a:spcAft>
              <a:buNone/>
            </a:pPr>
            <a:endParaRPr lang="tr-TR" dirty="0" smtClean="0">
              <a:solidFill>
                <a:schemeClr val="tx1"/>
              </a:solidFill>
              <a:ea typeface="Times New Roman"/>
              <a:cs typeface="Times New Roman"/>
            </a:endParaRPr>
          </a:p>
          <a:p>
            <a:pPr indent="0" algn="just">
              <a:lnSpc>
                <a:spcPct val="115000"/>
              </a:lnSpc>
              <a:spcAft>
                <a:spcPts val="0"/>
              </a:spcAft>
              <a:buNone/>
            </a:pPr>
            <a:r>
              <a:rPr lang="tr-TR" dirty="0" smtClean="0">
                <a:solidFill>
                  <a:schemeClr val="tx1"/>
                </a:solidFill>
                <a:ea typeface="Times New Roman"/>
                <a:cs typeface="Times New Roman"/>
              </a:rPr>
              <a:t>Görüldüğü </a:t>
            </a:r>
            <a:r>
              <a:rPr lang="tr-TR" dirty="0">
                <a:solidFill>
                  <a:schemeClr val="tx1"/>
                </a:solidFill>
                <a:ea typeface="Times New Roman"/>
                <a:cs typeface="Times New Roman"/>
              </a:rPr>
              <a:t>gibi Yaz Kur’an Kurslarına ilgi her geçen yıl artmaktadır. Bu sayılar, ilk bakışta ‘yüksek’ gibi görünse de, bu kurslara potansiyel olarak devam edebilecek öğrenci toplamına göre oldukça düşüktür. </a:t>
            </a:r>
            <a:endParaRPr lang="tr-TR" dirty="0" smtClean="0">
              <a:solidFill>
                <a:schemeClr val="tx1"/>
              </a:solidFill>
              <a:ea typeface="Times New Roman"/>
              <a:cs typeface="Times New Roman"/>
            </a:endParaRPr>
          </a:p>
          <a:p>
            <a:pPr indent="0" algn="just">
              <a:lnSpc>
                <a:spcPct val="115000"/>
              </a:lnSpc>
              <a:spcAft>
                <a:spcPts val="0"/>
              </a:spcAft>
              <a:buNone/>
            </a:pPr>
            <a:r>
              <a:rPr lang="tr-TR" dirty="0" smtClean="0">
                <a:solidFill>
                  <a:schemeClr val="tx1"/>
                </a:solidFill>
                <a:ea typeface="Times New Roman"/>
                <a:cs typeface="Times New Roman"/>
              </a:rPr>
              <a:t>Nitekim </a:t>
            </a:r>
            <a:r>
              <a:rPr lang="tr-TR" dirty="0">
                <a:solidFill>
                  <a:schemeClr val="tx1"/>
                </a:solidFill>
                <a:ea typeface="Times New Roman"/>
                <a:cs typeface="Times New Roman"/>
              </a:rPr>
              <a:t>konuya ilişkin istatistikler hedef kitlede yer alan birçok çocuğun yaz Kur’an kurslarına gelmediğini ortaya koymaktadır. </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4629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a:ea typeface="Calibri"/>
                <a:cs typeface="Times New Roman"/>
              </a:rPr>
              <a:t>Yaz Kur’an Kursu İstatistikleri</a:t>
            </a:r>
            <a:endParaRPr lang="tr-TR" dirty="0"/>
          </a:p>
        </p:txBody>
      </p:sp>
      <p:sp>
        <p:nvSpPr>
          <p:cNvPr id="3" name="İçerik Yer Tutucusu 2"/>
          <p:cNvSpPr>
            <a:spLocks noGrp="1"/>
          </p:cNvSpPr>
          <p:nvPr>
            <p:ph idx="1"/>
          </p:nvPr>
        </p:nvSpPr>
        <p:spPr/>
        <p:txBody>
          <a:bodyPr/>
          <a:lstStyle/>
          <a:p>
            <a:pPr marL="114300" indent="0" algn="just">
              <a:buNone/>
            </a:pPr>
            <a:endParaRPr lang="tr-TR" sz="2200" dirty="0" smtClean="0">
              <a:solidFill>
                <a:schemeClr val="tx1"/>
              </a:solidFill>
            </a:endParaRPr>
          </a:p>
          <a:p>
            <a:pPr marL="114300" indent="0" algn="just">
              <a:buNone/>
            </a:pPr>
            <a:endParaRPr lang="tr-TR" sz="2200" dirty="0">
              <a:solidFill>
                <a:schemeClr val="tx1"/>
              </a:solidFill>
            </a:endParaRPr>
          </a:p>
          <a:p>
            <a:pPr marL="114300" indent="0" algn="just">
              <a:buNone/>
            </a:pPr>
            <a:r>
              <a:rPr lang="tr-TR" sz="2200" dirty="0" smtClean="0">
                <a:solidFill>
                  <a:schemeClr val="tx1"/>
                </a:solidFill>
              </a:rPr>
              <a:t>Bu konuda ilişkisi olan herkesin özellikle de din görevlileri ve öğreticilerin rolü vardır. </a:t>
            </a:r>
          </a:p>
          <a:p>
            <a:pPr marL="114300" indent="0" algn="just">
              <a:buNone/>
            </a:pPr>
            <a:r>
              <a:rPr lang="tr-TR" sz="2200" dirty="0" smtClean="0">
                <a:solidFill>
                  <a:schemeClr val="tx1"/>
                </a:solidFill>
              </a:rPr>
              <a:t>Yaz Kur’an Kurslarında görev yapan din görevlileri ve öğreticiler, her şeyden önce yaptıkları işin ciddi ve ağır bir sorumluluk olduğunu bilmelidirler. </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64263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cap="none" dirty="0">
                <a:solidFill>
                  <a:prstClr val="black"/>
                </a:solidFill>
                <a:latin typeface="Times New Roman"/>
                <a:ea typeface="Calibri"/>
                <a:cs typeface="Times New Roman"/>
              </a:rPr>
              <a:t>Yaz Kur’an </a:t>
            </a:r>
            <a:r>
              <a:rPr lang="tr-TR" sz="3200" b="1" cap="none" dirty="0" smtClean="0">
                <a:solidFill>
                  <a:prstClr val="black"/>
                </a:solidFill>
                <a:latin typeface="Times New Roman"/>
                <a:ea typeface="Calibri"/>
                <a:cs typeface="Times New Roman"/>
              </a:rPr>
              <a:t>Kurslarının Amacı</a:t>
            </a:r>
            <a:endParaRPr lang="tr-TR" dirty="0"/>
          </a:p>
        </p:txBody>
      </p:sp>
      <p:sp>
        <p:nvSpPr>
          <p:cNvPr id="3" name="İçerik Yer Tutucusu 2"/>
          <p:cNvSpPr>
            <a:spLocks noGrp="1"/>
          </p:cNvSpPr>
          <p:nvPr>
            <p:ph idx="1"/>
          </p:nvPr>
        </p:nvSpPr>
        <p:spPr/>
        <p:txBody>
          <a:bodyPr/>
          <a:lstStyle/>
          <a:p>
            <a:pPr marL="114300" indent="0" algn="just">
              <a:buNone/>
            </a:pPr>
            <a:r>
              <a:rPr lang="tr-TR" dirty="0">
                <a:solidFill>
                  <a:schemeClr val="tx1"/>
                </a:solidFill>
              </a:rPr>
              <a:t>Y</a:t>
            </a:r>
            <a:r>
              <a:rPr lang="tr-TR" dirty="0" smtClean="0">
                <a:solidFill>
                  <a:schemeClr val="tx1"/>
                </a:solidFill>
              </a:rPr>
              <a:t>az kurslarında hedef; öğrenciye bilgi yüklemek değil, onları Kur’an iklimiyle ve buna bağlı olarak manevi değerlerle tanıştırmaktır. </a:t>
            </a:r>
          </a:p>
          <a:p>
            <a:pPr marL="114300" indent="0" algn="just">
              <a:buNone/>
            </a:pPr>
            <a:r>
              <a:rPr lang="tr-TR" dirty="0" smtClean="0">
                <a:solidFill>
                  <a:schemeClr val="tx1"/>
                </a:solidFill>
              </a:rPr>
              <a:t>Bir başka ifadeyle çocukların, cami avlusunda, minare gölgesinde, Kur’an ve ezan sesi dinleyen, Kur’an okuyan, onu anlamaya çalışan, cami ve muhiti ile ilgili güzel hatıralar derleyen, hepsinden daha önemlisi de kimliğini inşa ederken bunların bilincinde olan kişiler olarak yetişmelerine ortam hazırlamaktır. </a:t>
            </a:r>
            <a:endParaRPr lang="tr-TR" dirty="0">
              <a:solidFill>
                <a:schemeClr val="tx1"/>
              </a:solidFill>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46088"/>
            <a:ext cx="915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04370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YAZKKSUNUMm">
  <a:themeElements>
    <a:clrScheme name="Eczacı">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is Klasi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czacı">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YAZKKSUNUMm</Template>
  <TotalTime>627</TotalTime>
  <Words>3201</Words>
  <Application>Microsoft Office PowerPoint</Application>
  <PresentationFormat>Ekran Gösterisi (4:3)</PresentationFormat>
  <Paragraphs>332</Paragraphs>
  <Slides>68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68</vt:i4>
      </vt:variant>
    </vt:vector>
  </HeadingPairs>
  <TitlesOfParts>
    <vt:vector size="73" baseType="lpstr">
      <vt:lpstr>Arial</vt:lpstr>
      <vt:lpstr>Calibri</vt:lpstr>
      <vt:lpstr>Times New Roman</vt:lpstr>
      <vt:lpstr>TimesNewRomanPS-BoldMT</vt:lpstr>
      <vt:lpstr>YAZKKSUNUMm</vt:lpstr>
      <vt:lpstr>T.C. Diyanet İşleri Başkanlığı Eğitim Hizmetleri Genel Müdürlüğü</vt:lpstr>
      <vt:lpstr>TARİHÇE</vt:lpstr>
      <vt:lpstr>dayanak</vt:lpstr>
      <vt:lpstr>Yaz Kur'an Kurslarının Önemi</vt:lpstr>
      <vt:lpstr>Yaz Kur'an Kurslarının Önemi</vt:lpstr>
      <vt:lpstr>Yaz Kur’an Kursu İstatistikleri</vt:lpstr>
      <vt:lpstr>Yaz Kur’an Kursu İstatistikleri</vt:lpstr>
      <vt:lpstr>Yaz Kur’an Kursu İstatistikleri</vt:lpstr>
      <vt:lpstr>Yaz Kur’an Kurslarının Amacı</vt:lpstr>
      <vt:lpstr>Yaz Kur'an Kurslarının Amacı </vt:lpstr>
      <vt:lpstr>Yaz Kur'an Kurslarının Amacı </vt:lpstr>
      <vt:lpstr>Duyuru ve Kayıtlar </vt:lpstr>
      <vt:lpstr>Hazırlık</vt:lpstr>
      <vt:lpstr>Açılış </vt:lpstr>
      <vt:lpstr>Kurs Saatleri</vt:lpstr>
      <vt:lpstr>Sınıf Oluşturma</vt:lpstr>
      <vt:lpstr>Seviye Belirleme</vt:lpstr>
      <vt:lpstr>Seviye Belirleme</vt:lpstr>
      <vt:lpstr>Öğretim Programları</vt:lpstr>
      <vt:lpstr>Öğretim Programları</vt:lpstr>
      <vt:lpstr>Öğretim Programları</vt:lpstr>
      <vt:lpstr>Öğretim Programları</vt:lpstr>
      <vt:lpstr>Öğretim Programları</vt:lpstr>
      <vt:lpstr>Öğretim Programları</vt:lpstr>
      <vt:lpstr>Öğretim Programları</vt:lpstr>
      <vt:lpstr>Öğretim Programları</vt:lpstr>
      <vt:lpstr>Kur Sistemi</vt:lpstr>
      <vt:lpstr>Kur Sistemi</vt:lpstr>
      <vt:lpstr>Kur Sisteminin Faydaları</vt:lpstr>
      <vt:lpstr>Kur Sisteminin Faydaları</vt:lpstr>
      <vt:lpstr>Kur Sisteminin Faydaları</vt:lpstr>
      <vt:lpstr>Kur’an Kursları (Okul Öncesi Dönemi) Öğretim Programı  (4-6 yaş grubu)</vt:lpstr>
      <vt:lpstr>Kur’an Kursları (Okul Öncesi Dönemi) Öğretim Programı </vt:lpstr>
      <vt:lpstr>Kur’an Kursları (Okul Öncesi Dönemi) Öğretim Programı </vt:lpstr>
      <vt:lpstr>Kur’an Kursları (Okul Öncesi Dönemi) Öğretim Programı </vt:lpstr>
      <vt:lpstr>Kur’an Kursları (Okul Öncesi Dönemi) Öğretim Programı </vt:lpstr>
      <vt:lpstr>Yaz Kur’an Kursu Ders Kitapları</vt:lpstr>
      <vt:lpstr>Yaz Kur’an Kursu Ders Kitapları</vt:lpstr>
      <vt:lpstr>Yaz Kur’an Kursu Ders Kitapları</vt:lpstr>
      <vt:lpstr>Yaz Kur’an Kursu Ders Kitapları</vt:lpstr>
      <vt:lpstr>Yaz Kur’an Kursu Ders Kitapları</vt:lpstr>
      <vt:lpstr>Yardımcı Materyaller</vt:lpstr>
      <vt:lpstr>Yardımcı Materyaller</vt:lpstr>
      <vt:lpstr>Yardımcı Materyaller</vt:lpstr>
      <vt:lpstr>Yaz Kur’an Kursları  Eğitim-öğretim Ortamları</vt:lpstr>
      <vt:lpstr>Yaz Kur’an Kursları  Eğitim-öğretim Ortamları</vt:lpstr>
      <vt:lpstr>Öğretim Metotları</vt:lpstr>
      <vt:lpstr>Öğretim Metotları</vt:lpstr>
      <vt:lpstr>Öğretim Metotları</vt:lpstr>
      <vt:lpstr>Öğretim Metotları</vt:lpstr>
      <vt:lpstr>Öğretim Metotları</vt:lpstr>
      <vt:lpstr>Öğretim Metotları</vt:lpstr>
      <vt:lpstr>Öğretim Metotları</vt:lpstr>
      <vt:lpstr>Öğretim Metotları</vt:lpstr>
      <vt:lpstr>Öğretim Metotları</vt:lpstr>
      <vt:lpstr>Öğretim Metotları</vt:lpstr>
      <vt:lpstr>Öğretim Metotları</vt:lpstr>
      <vt:lpstr>Sosyal Etkinlikler</vt:lpstr>
      <vt:lpstr>Sosyal Etkinlikler</vt:lpstr>
      <vt:lpstr>Kapanış ve Değerlendirme </vt:lpstr>
      <vt:lpstr>Öğreticiler</vt:lpstr>
      <vt:lpstr>Öğreticiler</vt:lpstr>
      <vt:lpstr>Öğreticiler</vt:lpstr>
      <vt:lpstr>Öğreticiler</vt:lpstr>
      <vt:lpstr>Öğreticiler</vt:lpstr>
      <vt:lpstr>Öğreticiler</vt:lpstr>
      <vt:lpstr>Sonuç</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Diyanet İşleri Başkanlığı Eğitim Hizmetleri Genel Müdürlüğü</dc:title>
  <dc:creator>Muammer ŞAHİN</dc:creator>
  <cp:lastModifiedBy>USER</cp:lastModifiedBy>
  <cp:revision>193</cp:revision>
  <dcterms:created xsi:type="dcterms:W3CDTF">2014-05-22T13:36:21Z</dcterms:created>
  <dcterms:modified xsi:type="dcterms:W3CDTF">2019-06-14T13:24:11Z</dcterms:modified>
</cp:coreProperties>
</file>